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4"/>
  </p:notesMasterIdLst>
  <p:sldIdLst>
    <p:sldId id="287" r:id="rId2"/>
    <p:sldId id="312" r:id="rId3"/>
    <p:sldId id="314" r:id="rId4"/>
    <p:sldId id="315" r:id="rId5"/>
    <p:sldId id="316" r:id="rId6"/>
    <p:sldId id="317" r:id="rId7"/>
    <p:sldId id="313" r:id="rId8"/>
    <p:sldId id="266" r:id="rId9"/>
    <p:sldId id="278" r:id="rId10"/>
    <p:sldId id="319" r:id="rId11"/>
    <p:sldId id="318" r:id="rId12"/>
    <p:sldId id="308" r:id="rId1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67932543-3AC6-B84F-8747-82C8D89239AF}">
          <p14:sldIdLst>
            <p14:sldId id="287"/>
            <p14:sldId id="312"/>
            <p14:sldId id="314"/>
            <p14:sldId id="315"/>
            <p14:sldId id="316"/>
            <p14:sldId id="317"/>
            <p14:sldId id="313"/>
            <p14:sldId id="266"/>
            <p14:sldId id="278"/>
            <p14:sldId id="319"/>
            <p14:sldId id="318"/>
            <p14:sldId id="308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F2F2F"/>
    <a:srgbClr val="FFFFFF"/>
    <a:srgbClr val="E8D19F"/>
    <a:srgbClr val="FF5420"/>
    <a:srgbClr val="FF6600"/>
    <a:srgbClr val="4F3743"/>
    <a:srgbClr val="DCD3EC"/>
    <a:srgbClr val="C9C06C"/>
    <a:srgbClr val="F6F6F6"/>
    <a:srgbClr val="E8E8E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94728" autoAdjust="0"/>
  </p:normalViewPr>
  <p:slideViewPr>
    <p:cSldViewPr snapToGrid="0" snapToObjects="1">
      <p:cViewPr varScale="1">
        <p:scale>
          <a:sx n="67" d="100"/>
          <a:sy n="67" d="100"/>
        </p:scale>
        <p:origin x="1458" y="4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B5A9940-FFE4-9D4F-8A33-C002173DD8FC}" type="datetimeFigureOut">
              <a:rPr lang="en-US" smtClean="0"/>
              <a:t>10/5/2016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E3B8C2B-1E74-B248-986E-17D74EFFF55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7867799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Add GSTC logo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3B8C2B-1E74-B248-986E-17D74EFFF55B}" type="slidenum">
              <a:rPr lang="en-GB" smtClean="0"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770793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5C1252-6793-9C40-8C4B-7149D0C0D1B1}" type="datetimeFigureOut">
              <a:rPr lang="en-US" smtClean="0"/>
              <a:pPr/>
              <a:t>10/5/2016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1BDDBE-A864-E545-8272-1965C5C45BEF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5C1252-6793-9C40-8C4B-7149D0C0D1B1}" type="datetimeFigureOut">
              <a:rPr lang="en-US" smtClean="0"/>
              <a:pPr/>
              <a:t>10/5/2016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1BDDBE-A864-E545-8272-1965C5C45BEF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5C1252-6793-9C40-8C4B-7149D0C0D1B1}" type="datetimeFigureOut">
              <a:rPr lang="en-US" smtClean="0"/>
              <a:pPr/>
              <a:t>10/5/2016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1BDDBE-A864-E545-8272-1965C5C45BEF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5C1252-6793-9C40-8C4B-7149D0C0D1B1}" type="datetimeFigureOut">
              <a:rPr lang="en-US" smtClean="0"/>
              <a:pPr/>
              <a:t>10/5/2016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1BDDBE-A864-E545-8272-1965C5C45BEF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5C1252-6793-9C40-8C4B-7149D0C0D1B1}" type="datetimeFigureOut">
              <a:rPr lang="en-US" smtClean="0"/>
              <a:pPr/>
              <a:t>10/5/2016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1BDDBE-A864-E545-8272-1965C5C45BEF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5C1252-6793-9C40-8C4B-7149D0C0D1B1}" type="datetimeFigureOut">
              <a:rPr lang="en-US" smtClean="0"/>
              <a:pPr/>
              <a:t>10/5/2016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1BDDBE-A864-E545-8272-1965C5C45BEF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5C1252-6793-9C40-8C4B-7149D0C0D1B1}" type="datetimeFigureOut">
              <a:rPr lang="en-US" smtClean="0"/>
              <a:pPr/>
              <a:t>10/5/2016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1BDDBE-A864-E545-8272-1965C5C45BEF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5C1252-6793-9C40-8C4B-7149D0C0D1B1}" type="datetimeFigureOut">
              <a:rPr lang="en-US" smtClean="0"/>
              <a:pPr/>
              <a:t>10/5/2016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1BDDBE-A864-E545-8272-1965C5C45BEF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5C1252-6793-9C40-8C4B-7149D0C0D1B1}" type="datetimeFigureOut">
              <a:rPr lang="en-US" smtClean="0"/>
              <a:pPr/>
              <a:t>10/5/2016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1BDDBE-A864-E545-8272-1965C5C45BEF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5C1252-6793-9C40-8C4B-7149D0C0D1B1}" type="datetimeFigureOut">
              <a:rPr lang="en-US" smtClean="0"/>
              <a:pPr/>
              <a:t>10/5/2016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1BDDBE-A864-E545-8272-1965C5C45BEF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5C1252-6793-9C40-8C4B-7149D0C0D1B1}" type="datetimeFigureOut">
              <a:rPr lang="en-US" smtClean="0"/>
              <a:pPr/>
              <a:t>10/5/2016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1BDDBE-A864-E545-8272-1965C5C45BEF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45C1252-6793-9C40-8C4B-7149D0C0D1B1}" type="datetimeFigureOut">
              <a:rPr lang="en-US" smtClean="0"/>
              <a:pPr/>
              <a:t>10/5/2016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1BDDBE-A864-E545-8272-1965C5C45BEF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7" Type="http://schemas.openxmlformats.org/officeDocument/2006/relationships/image" Target="../media/image48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7.png"/><Relationship Id="rId5" Type="http://schemas.openxmlformats.org/officeDocument/2006/relationships/image" Target="../media/image46.png"/><Relationship Id="rId4" Type="http://schemas.openxmlformats.org/officeDocument/2006/relationships/image" Target="../media/image45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emf"/><Relationship Id="rId13" Type="http://schemas.openxmlformats.org/officeDocument/2006/relationships/image" Target="../media/image18.emf"/><Relationship Id="rId18" Type="http://schemas.openxmlformats.org/officeDocument/2006/relationships/image" Target="../media/image23.emf"/><Relationship Id="rId26" Type="http://schemas.openxmlformats.org/officeDocument/2006/relationships/image" Target="../media/image31.png"/><Relationship Id="rId3" Type="http://schemas.openxmlformats.org/officeDocument/2006/relationships/image" Target="../media/image8.png"/><Relationship Id="rId21" Type="http://schemas.openxmlformats.org/officeDocument/2006/relationships/image" Target="../media/image26.png"/><Relationship Id="rId7" Type="http://schemas.openxmlformats.org/officeDocument/2006/relationships/image" Target="../media/image12.emf"/><Relationship Id="rId12" Type="http://schemas.openxmlformats.org/officeDocument/2006/relationships/image" Target="../media/image17.emf"/><Relationship Id="rId17" Type="http://schemas.openxmlformats.org/officeDocument/2006/relationships/image" Target="../media/image22.emf"/><Relationship Id="rId25" Type="http://schemas.openxmlformats.org/officeDocument/2006/relationships/image" Target="../media/image30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21.emf"/><Relationship Id="rId20" Type="http://schemas.openxmlformats.org/officeDocument/2006/relationships/image" Target="../media/image25.emf"/><Relationship Id="rId29" Type="http://schemas.openxmlformats.org/officeDocument/2006/relationships/image" Target="../media/image3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emf"/><Relationship Id="rId11" Type="http://schemas.openxmlformats.org/officeDocument/2006/relationships/image" Target="../media/image16.emf"/><Relationship Id="rId24" Type="http://schemas.openxmlformats.org/officeDocument/2006/relationships/image" Target="../media/image29.png"/><Relationship Id="rId5" Type="http://schemas.openxmlformats.org/officeDocument/2006/relationships/image" Target="../media/image10.emf"/><Relationship Id="rId15" Type="http://schemas.openxmlformats.org/officeDocument/2006/relationships/image" Target="../media/image20.emf"/><Relationship Id="rId23" Type="http://schemas.openxmlformats.org/officeDocument/2006/relationships/image" Target="../media/image28.png"/><Relationship Id="rId28" Type="http://schemas.openxmlformats.org/officeDocument/2006/relationships/image" Target="../media/image33.png"/><Relationship Id="rId10" Type="http://schemas.openxmlformats.org/officeDocument/2006/relationships/image" Target="../media/image15.emf"/><Relationship Id="rId19" Type="http://schemas.openxmlformats.org/officeDocument/2006/relationships/image" Target="../media/image24.emf"/><Relationship Id="rId31" Type="http://schemas.openxmlformats.org/officeDocument/2006/relationships/image" Target="../media/image36.png"/><Relationship Id="rId4" Type="http://schemas.openxmlformats.org/officeDocument/2006/relationships/image" Target="../media/image9.png"/><Relationship Id="rId9" Type="http://schemas.openxmlformats.org/officeDocument/2006/relationships/image" Target="../media/image14.emf"/><Relationship Id="rId14" Type="http://schemas.openxmlformats.org/officeDocument/2006/relationships/image" Target="../media/image19.emf"/><Relationship Id="rId22" Type="http://schemas.openxmlformats.org/officeDocument/2006/relationships/image" Target="../media/image27.png"/><Relationship Id="rId27" Type="http://schemas.openxmlformats.org/officeDocument/2006/relationships/image" Target="../media/image32.png"/><Relationship Id="rId30" Type="http://schemas.openxmlformats.org/officeDocument/2006/relationships/image" Target="../media/image3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7" Type="http://schemas.openxmlformats.org/officeDocument/2006/relationships/image" Target="../media/image42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1.png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771146"/>
            <a:ext cx="6019800" cy="6109179"/>
          </a:xfrm>
          <a:prstGeom prst="rect">
            <a:avLst/>
          </a:prstGeom>
        </p:spPr>
      </p:pic>
      <p:sp>
        <p:nvSpPr>
          <p:cNvPr id="4" name="Title 1"/>
          <p:cNvSpPr txBox="1">
            <a:spLocks/>
          </p:cNvSpPr>
          <p:nvPr/>
        </p:nvSpPr>
        <p:spPr>
          <a:xfrm>
            <a:off x="838200" y="0"/>
            <a:ext cx="8305800" cy="917496"/>
          </a:xfrm>
          <a:prstGeom prst="rect">
            <a:avLst/>
          </a:prstGeom>
        </p:spPr>
        <p:txBody>
          <a:bodyPr vert="horz" lIns="91440" tIns="45720" rIns="360000" bIns="45720" rtlCol="0" anchor="ctr">
            <a:normAutofit/>
          </a:bodyPr>
          <a:lstStyle/>
          <a:p>
            <a:pPr algn="r"/>
            <a:r>
              <a:rPr lang="en-US" sz="3200" cap="all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MONITORING IMPACTS OF SMALL BUSINESSES</a:t>
            </a:r>
            <a:endParaRPr lang="en-US" sz="3200" cap="all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6134101" y="1048961"/>
            <a:ext cx="3009900" cy="738664"/>
          </a:xfrm>
          <a:prstGeom prst="rect">
            <a:avLst/>
          </a:prstGeom>
          <a:noFill/>
        </p:spPr>
        <p:txBody>
          <a:bodyPr wrap="square" rIns="360000" rtlCol="0">
            <a:spAutoFit/>
          </a:bodyPr>
          <a:lstStyle/>
          <a:p>
            <a:pPr algn="r"/>
            <a:r>
              <a:rPr lang="en-GB" sz="2400" dirty="0" smtClean="0">
                <a:solidFill>
                  <a:srgbClr val="595959"/>
                </a:solidFill>
              </a:rPr>
              <a:t>JENEFER BOBBIN</a:t>
            </a:r>
          </a:p>
          <a:p>
            <a:pPr algn="r"/>
            <a:r>
              <a:rPr lang="en-GB" dirty="0">
                <a:solidFill>
                  <a:srgbClr val="595959"/>
                </a:solidFill>
              </a:rPr>
              <a:t>6</a:t>
            </a:r>
            <a:r>
              <a:rPr lang="en-GB" baseline="30000" dirty="0" smtClean="0">
                <a:solidFill>
                  <a:srgbClr val="595959"/>
                </a:solidFill>
              </a:rPr>
              <a:t>TH</a:t>
            </a:r>
            <a:r>
              <a:rPr lang="en-GB" dirty="0" smtClean="0">
                <a:solidFill>
                  <a:srgbClr val="595959"/>
                </a:solidFill>
              </a:rPr>
              <a:t> OCTOBER 2016</a:t>
            </a:r>
            <a:endParaRPr lang="en-GB" dirty="0">
              <a:solidFill>
                <a:srgbClr val="595959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568817" y="2115066"/>
            <a:ext cx="3575183" cy="369332"/>
          </a:xfrm>
          <a:prstGeom prst="rect">
            <a:avLst/>
          </a:prstGeom>
          <a:noFill/>
        </p:spPr>
        <p:txBody>
          <a:bodyPr wrap="square" rIns="360000" rtlCol="0">
            <a:spAutoFit/>
          </a:bodyPr>
          <a:lstStyle/>
          <a:p>
            <a:pPr algn="r"/>
            <a:r>
              <a:rPr lang="en-GB" dirty="0" err="1" smtClean="0">
                <a:solidFill>
                  <a:srgbClr val="595959"/>
                </a:solidFill>
              </a:rPr>
              <a:t>jenefer@justreport.io</a:t>
            </a:r>
            <a:endParaRPr lang="en-GB" dirty="0">
              <a:solidFill>
                <a:srgbClr val="595959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111125" y="6211669"/>
            <a:ext cx="3032876" cy="646331"/>
          </a:xfrm>
          <a:prstGeom prst="rect">
            <a:avLst/>
          </a:prstGeom>
          <a:noFill/>
        </p:spPr>
        <p:txBody>
          <a:bodyPr wrap="none" rIns="360000" rtlCol="0">
            <a:spAutoFit/>
          </a:bodyPr>
          <a:lstStyle/>
          <a:p>
            <a:pPr algn="r"/>
            <a:r>
              <a:rPr lang="en-GB" dirty="0">
                <a:solidFill>
                  <a:srgbClr val="595959"/>
                </a:solidFill>
              </a:rPr>
              <a:t>t</a:t>
            </a:r>
            <a:r>
              <a:rPr lang="en-GB" dirty="0" smtClean="0">
                <a:solidFill>
                  <a:srgbClr val="595959"/>
                </a:solidFill>
              </a:rPr>
              <a:t>witter: @</a:t>
            </a:r>
            <a:r>
              <a:rPr lang="en-GB" dirty="0" err="1">
                <a:solidFill>
                  <a:srgbClr val="595959"/>
                </a:solidFill>
              </a:rPr>
              <a:t>justreporting</a:t>
            </a:r>
            <a:endParaRPr lang="en-GB" dirty="0">
              <a:solidFill>
                <a:srgbClr val="595959"/>
              </a:solidFill>
            </a:endParaRPr>
          </a:p>
          <a:p>
            <a:pPr algn="r"/>
            <a:r>
              <a:rPr lang="en-US" dirty="0" smtClean="0">
                <a:solidFill>
                  <a:srgbClr val="595959"/>
                </a:solidFill>
              </a:rPr>
              <a:t>website: </a:t>
            </a:r>
            <a:r>
              <a:rPr lang="en-US" dirty="0" err="1" smtClean="0">
                <a:solidFill>
                  <a:srgbClr val="595959"/>
                </a:solidFill>
              </a:rPr>
              <a:t>www.justreport.io</a:t>
            </a:r>
            <a:endParaRPr lang="en-US" dirty="0">
              <a:solidFill>
                <a:srgbClr val="59595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61906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 txBox="1">
            <a:spLocks/>
          </p:cNvSpPr>
          <p:nvPr/>
        </p:nvSpPr>
        <p:spPr>
          <a:xfrm>
            <a:off x="402442" y="1"/>
            <a:ext cx="8114630" cy="91749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3200" cap="all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the MEASURING Industry</a:t>
            </a:r>
            <a:endParaRPr lang="en-US" sz="3200" cap="all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9" name="Subtitle 2"/>
          <p:cNvSpPr txBox="1">
            <a:spLocks/>
          </p:cNvSpPr>
          <p:nvPr/>
        </p:nvSpPr>
        <p:spPr>
          <a:xfrm>
            <a:off x="457200" y="1120133"/>
            <a:ext cx="2218268" cy="523220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/>
          <a:p>
            <a:pPr>
              <a:spcAft>
                <a:spcPts val="300"/>
              </a:spcAft>
            </a:pPr>
            <a:r>
              <a:rPr lang="en-GB" sz="2800" cap="all" dirty="0" smtClean="0">
                <a:solidFill>
                  <a:srgbClr val="FF5420"/>
                </a:solidFill>
                <a:cs typeface="Arial"/>
              </a:rPr>
              <a:t>FREE</a:t>
            </a:r>
            <a:endParaRPr lang="en-GB" sz="2000" cap="all" dirty="0">
              <a:solidFill>
                <a:schemeClr val="tx1">
                  <a:lumMod val="65000"/>
                  <a:lumOff val="35000"/>
                </a:schemeClr>
              </a:solidFill>
              <a:cs typeface="Arial"/>
            </a:endParaRPr>
          </a:p>
        </p:txBody>
      </p:sp>
      <p:sp>
        <p:nvSpPr>
          <p:cNvPr id="12" name="Subtitle 2"/>
          <p:cNvSpPr txBox="1">
            <a:spLocks/>
          </p:cNvSpPr>
          <p:nvPr/>
        </p:nvSpPr>
        <p:spPr>
          <a:xfrm>
            <a:off x="538303" y="3660952"/>
            <a:ext cx="2413001" cy="523220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/>
          <a:p>
            <a:pPr>
              <a:spcAft>
                <a:spcPts val="300"/>
              </a:spcAft>
            </a:pPr>
            <a:r>
              <a:rPr lang="en-GB" sz="2800" cap="all" dirty="0" smtClean="0">
                <a:solidFill>
                  <a:srgbClr val="FF5420"/>
                </a:solidFill>
                <a:cs typeface="Arial"/>
              </a:rPr>
              <a:t>PAID</a:t>
            </a:r>
            <a:endParaRPr lang="en-GB" sz="2000" cap="all" dirty="0">
              <a:solidFill>
                <a:schemeClr val="tx1">
                  <a:lumMod val="65000"/>
                  <a:lumOff val="35000"/>
                </a:schemeClr>
              </a:solidFill>
              <a:cs typeface="Arial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2406" y="2395632"/>
            <a:ext cx="3107267" cy="936323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58635" y="1120133"/>
            <a:ext cx="3788163" cy="1136449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47637" y="4040716"/>
            <a:ext cx="3916564" cy="884766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82266" y="3660952"/>
            <a:ext cx="2700867" cy="2925939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69334" y="5537200"/>
            <a:ext cx="5562600" cy="1071693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434273" y="459261"/>
            <a:ext cx="2404533" cy="24045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72294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itle 2"/>
          <p:cNvSpPr txBox="1">
            <a:spLocks/>
          </p:cNvSpPr>
          <p:nvPr/>
        </p:nvSpPr>
        <p:spPr>
          <a:xfrm>
            <a:off x="457199" y="883629"/>
            <a:ext cx="7556501" cy="5793894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/>
          <a:p>
            <a:pPr>
              <a:spcAft>
                <a:spcPts val="300"/>
              </a:spcAft>
            </a:pPr>
            <a:r>
              <a:rPr lang="en-GB" sz="2800" cap="all" dirty="0" smtClean="0">
                <a:solidFill>
                  <a:srgbClr val="FF5420"/>
                </a:solidFill>
                <a:cs typeface="Arial"/>
              </a:rPr>
              <a:t>The BLURB</a:t>
            </a:r>
          </a:p>
          <a:p>
            <a:pPr marL="342900" indent="-342900">
              <a:buFont typeface="Arial"/>
              <a:buChar char="•"/>
            </a:pPr>
            <a:r>
              <a:rPr 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Increase </a:t>
            </a:r>
            <a:r>
              <a:rPr lang="en-US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efficiency and reduce your operational costs</a:t>
            </a:r>
          </a:p>
          <a:p>
            <a:pPr marL="342900" indent="-342900">
              <a:buFont typeface="Arial"/>
              <a:buChar char="•"/>
            </a:pPr>
            <a:r>
              <a:rPr lang="en-US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Improve your reputation by demonstrating your commitment to sustainability and transparent reporting</a:t>
            </a:r>
          </a:p>
          <a:p>
            <a:pPr marL="342900" indent="-342900">
              <a:buFont typeface="Arial"/>
              <a:buChar char="•"/>
            </a:pPr>
            <a:r>
              <a:rPr lang="en-US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Stand out from the crowd and become a market leader / trendsetter in transparency</a:t>
            </a:r>
          </a:p>
          <a:p>
            <a:pPr marL="342900" indent="-342900">
              <a:buFont typeface="Arial"/>
              <a:buChar char="•"/>
            </a:pPr>
            <a:r>
              <a:rPr lang="en-US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Benchmark your performance against other businesses in your industry</a:t>
            </a:r>
          </a:p>
          <a:p>
            <a:pPr marL="342900" indent="-342900">
              <a:buFont typeface="Arial"/>
              <a:buChar char="•"/>
            </a:pPr>
            <a:r>
              <a:rPr lang="en-US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Engage with other businesses and learn best practice examples together by sharing knowledge</a:t>
            </a:r>
          </a:p>
          <a:p>
            <a:pPr marL="342900" indent="-342900">
              <a:buFont typeface="Arial"/>
              <a:buChar char="•"/>
            </a:pPr>
            <a:r>
              <a:rPr lang="en-US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Understand the effects of your business on the local environment and economy</a:t>
            </a:r>
          </a:p>
          <a:p>
            <a:pPr marL="342900" indent="-342900">
              <a:buFont typeface="Arial"/>
              <a:buChar char="•"/>
            </a:pPr>
            <a:r>
              <a:rPr lang="en-US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Reduce – or reverse – any negative impacts within your business operations</a:t>
            </a:r>
          </a:p>
          <a:p>
            <a:pPr marL="342900" indent="-342900">
              <a:buFont typeface="Arial"/>
              <a:buChar char="•"/>
            </a:pPr>
            <a:r>
              <a:rPr lang="en-US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Influence your business strategy and policy through sharing your experience</a:t>
            </a:r>
          </a:p>
          <a:p>
            <a:pPr marL="342900" indent="-342900">
              <a:buFont typeface="Arial"/>
              <a:buChar char="•"/>
            </a:pPr>
            <a:r>
              <a:rPr lang="en-US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Educate stakeholders and customers about your business’s core </a:t>
            </a:r>
            <a:r>
              <a:rPr 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values</a:t>
            </a:r>
            <a:endParaRPr lang="en-GB" sz="2000" dirty="0">
              <a:solidFill>
                <a:schemeClr val="tx1">
                  <a:lumMod val="65000"/>
                  <a:lumOff val="35000"/>
                </a:schemeClr>
              </a:solidFill>
              <a:latin typeface="Arial"/>
              <a:cs typeface="Arial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402442" y="1"/>
            <a:ext cx="8114630" cy="91749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3200" cap="all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Why Measure Your Impact?</a:t>
            </a:r>
            <a:endParaRPr lang="en-US" sz="3200" cap="all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17632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542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296791" y="5124966"/>
            <a:ext cx="2761694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dirty="0" err="1" smtClean="0">
                <a:solidFill>
                  <a:srgbClr val="FFFFFF"/>
                </a:solidFill>
              </a:rPr>
              <a:t>jenefer@justreport.io</a:t>
            </a:r>
            <a:endParaRPr lang="en-GB" dirty="0" smtClean="0">
              <a:solidFill>
                <a:srgbClr val="FFFFFF"/>
              </a:solidFill>
            </a:endParaRPr>
          </a:p>
          <a:p>
            <a:pPr algn="ctr"/>
            <a:endParaRPr lang="en-GB" dirty="0" smtClean="0">
              <a:solidFill>
                <a:srgbClr val="FFFFFF"/>
              </a:solidFill>
            </a:endParaRPr>
          </a:p>
          <a:p>
            <a:pPr algn="ctr"/>
            <a:r>
              <a:rPr lang="en-GB" dirty="0" smtClean="0">
                <a:solidFill>
                  <a:srgbClr val="FFFFFF"/>
                </a:solidFill>
              </a:rPr>
              <a:t>twitter: @</a:t>
            </a:r>
            <a:r>
              <a:rPr lang="en-GB" dirty="0" err="1" smtClean="0">
                <a:solidFill>
                  <a:srgbClr val="FFFFFF"/>
                </a:solidFill>
              </a:rPr>
              <a:t>justreporting</a:t>
            </a:r>
            <a:endParaRPr lang="en-GB" dirty="0" smtClean="0">
              <a:solidFill>
                <a:srgbClr val="FFFFFF"/>
              </a:solidFill>
            </a:endParaRPr>
          </a:p>
          <a:p>
            <a:pPr algn="ctr"/>
            <a:r>
              <a:rPr lang="en-GB" dirty="0" smtClean="0">
                <a:solidFill>
                  <a:srgbClr val="FFFFFF"/>
                </a:solidFill>
              </a:rPr>
              <a:t>website: </a:t>
            </a:r>
            <a:r>
              <a:rPr lang="en-GB" dirty="0" err="1" smtClean="0">
                <a:solidFill>
                  <a:srgbClr val="FFFFFF"/>
                </a:solidFill>
              </a:rPr>
              <a:t>www.justreport.io</a:t>
            </a:r>
            <a:endParaRPr lang="en-GB" dirty="0">
              <a:solidFill>
                <a:srgbClr val="FFFFFF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54000" y="685801"/>
            <a:ext cx="8551333" cy="39087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cap="all" dirty="0">
                <a:solidFill>
                  <a:srgbClr val="FFFFFF"/>
                </a:solidFill>
              </a:rPr>
              <a:t>THANK YOU</a:t>
            </a:r>
          </a:p>
          <a:p>
            <a:endParaRPr lang="en-US" dirty="0" smtClean="0">
              <a:solidFill>
                <a:srgbClr val="FFFFFF"/>
              </a:solidFill>
            </a:endParaRPr>
          </a:p>
          <a:p>
            <a:r>
              <a:rPr lang="en-US" dirty="0" smtClean="0">
                <a:solidFill>
                  <a:srgbClr val="FFFFFF"/>
                </a:solidFill>
              </a:rPr>
              <a:t>Our </a:t>
            </a:r>
            <a:r>
              <a:rPr lang="en-US" dirty="0">
                <a:solidFill>
                  <a:srgbClr val="FFFFFF"/>
                </a:solidFill>
              </a:rPr>
              <a:t>new online sustainability reporting tool is now ready for beta testing and we would love your help. Join us as a beta tester and you’ll enjoy the following benefits</a:t>
            </a:r>
            <a:r>
              <a:rPr lang="en-US" dirty="0" smtClean="0">
                <a:solidFill>
                  <a:srgbClr val="FFFFFF"/>
                </a:solidFill>
              </a:rPr>
              <a:t>:</a:t>
            </a:r>
          </a:p>
          <a:p>
            <a:endParaRPr lang="en-US" dirty="0">
              <a:solidFill>
                <a:srgbClr val="FFFFFF"/>
              </a:solidFill>
            </a:endParaRPr>
          </a:p>
          <a:p>
            <a:pPr marL="285750" indent="-285750">
              <a:buFont typeface="Arial"/>
              <a:buChar char="•"/>
            </a:pPr>
            <a:r>
              <a:rPr lang="en-US" dirty="0">
                <a:solidFill>
                  <a:srgbClr val="FFFFFF"/>
                </a:solidFill>
              </a:rPr>
              <a:t> Gain access to the latest sustainability reporting tool before anyone else</a:t>
            </a:r>
          </a:p>
          <a:p>
            <a:pPr marL="285750" indent="-285750">
              <a:buFont typeface="Arial"/>
              <a:buChar char="•"/>
            </a:pPr>
            <a:r>
              <a:rPr lang="en-US" dirty="0">
                <a:solidFill>
                  <a:srgbClr val="FFFFFF"/>
                </a:solidFill>
              </a:rPr>
              <a:t> Share your ideas to help </a:t>
            </a:r>
            <a:r>
              <a:rPr lang="en-US" dirty="0" err="1">
                <a:solidFill>
                  <a:srgbClr val="FFFFFF"/>
                </a:solidFill>
              </a:rPr>
              <a:t>customise</a:t>
            </a:r>
            <a:r>
              <a:rPr lang="en-US" dirty="0">
                <a:solidFill>
                  <a:srgbClr val="FFFFFF"/>
                </a:solidFill>
              </a:rPr>
              <a:t> the tool to suit your requirements</a:t>
            </a:r>
          </a:p>
          <a:p>
            <a:pPr marL="285750" indent="-285750">
              <a:buFont typeface="Arial"/>
              <a:buChar char="•"/>
            </a:pPr>
            <a:r>
              <a:rPr lang="en-US" dirty="0">
                <a:solidFill>
                  <a:srgbClr val="FFFFFF"/>
                </a:solidFill>
              </a:rPr>
              <a:t> Receive a free lifetime </a:t>
            </a:r>
            <a:r>
              <a:rPr lang="en-US" dirty="0" smtClean="0">
                <a:solidFill>
                  <a:srgbClr val="FFFFFF"/>
                </a:solidFill>
              </a:rPr>
              <a:t>subscription</a:t>
            </a:r>
          </a:p>
          <a:p>
            <a:pPr marL="285750" indent="-285750">
              <a:buFont typeface="Arial"/>
              <a:buChar char="•"/>
            </a:pPr>
            <a:endParaRPr lang="en-US" dirty="0">
              <a:solidFill>
                <a:srgbClr val="FFFFFF"/>
              </a:solidFill>
            </a:endParaRPr>
          </a:p>
          <a:p>
            <a:pPr algn="ctr"/>
            <a:r>
              <a:rPr lang="en-US" sz="4400" dirty="0" smtClean="0">
                <a:solidFill>
                  <a:srgbClr val="FFFFFF"/>
                </a:solidFill>
              </a:rPr>
              <a:t>Sign up at </a:t>
            </a:r>
            <a:r>
              <a:rPr lang="en-US" sz="4400" dirty="0" err="1" smtClean="0">
                <a:solidFill>
                  <a:srgbClr val="FFFFFF"/>
                </a:solidFill>
              </a:rPr>
              <a:t>www.justreport.io</a:t>
            </a:r>
            <a:endParaRPr lang="en-US" sz="44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6306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2"/>
          <p:cNvSpPr txBox="1">
            <a:spLocks/>
          </p:cNvSpPr>
          <p:nvPr/>
        </p:nvSpPr>
        <p:spPr>
          <a:xfrm>
            <a:off x="457199" y="1120133"/>
            <a:ext cx="7556501" cy="4847481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/>
          <a:p>
            <a:pPr>
              <a:spcAft>
                <a:spcPts val="300"/>
              </a:spcAft>
            </a:pPr>
            <a:r>
              <a:rPr lang="en-GB" sz="2800" cap="all" dirty="0" smtClean="0">
                <a:solidFill>
                  <a:srgbClr val="FF5420"/>
                </a:solidFill>
                <a:cs typeface="Arial"/>
              </a:rPr>
              <a:t>The platform</a:t>
            </a:r>
            <a:endParaRPr lang="en-GB" sz="2800" cap="all" dirty="0">
              <a:solidFill>
                <a:srgbClr val="FF5420"/>
              </a:solidFill>
              <a:cs typeface="Arial"/>
            </a:endParaRPr>
          </a:p>
          <a:p>
            <a:pPr marL="342900" indent="-342900">
              <a:buFont typeface="Arial"/>
              <a:buChar char="•"/>
            </a:pPr>
            <a:r>
              <a:rPr lang="en-GB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Simple tools for small businesses</a:t>
            </a:r>
            <a:endParaRPr lang="en-GB" sz="2000" dirty="0">
              <a:solidFill>
                <a:schemeClr val="tx1">
                  <a:lumMod val="65000"/>
                  <a:lumOff val="35000"/>
                </a:schemeClr>
              </a:solidFill>
              <a:latin typeface="Arial"/>
              <a:cs typeface="Arial"/>
            </a:endParaRPr>
          </a:p>
          <a:p>
            <a:pPr marL="342900" indent="-342900">
              <a:buFont typeface="Arial"/>
              <a:buChar char="•"/>
            </a:pPr>
            <a:r>
              <a:rPr lang="en-GB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Developed specifically for the tourism industry</a:t>
            </a:r>
          </a:p>
          <a:p>
            <a:pPr marL="342900" indent="-342900">
              <a:buFont typeface="Arial"/>
              <a:buChar char="•"/>
            </a:pPr>
            <a:r>
              <a:rPr lang="en-GB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Supports social, economic and environmental data</a:t>
            </a:r>
          </a:p>
          <a:p>
            <a:endParaRPr lang="en-GB" sz="1400" dirty="0" smtClean="0">
              <a:solidFill>
                <a:schemeClr val="tx1">
                  <a:lumMod val="65000"/>
                  <a:lumOff val="35000"/>
                </a:schemeClr>
              </a:solidFill>
              <a:latin typeface="Arial"/>
              <a:cs typeface="Arial"/>
            </a:endParaRPr>
          </a:p>
          <a:p>
            <a:endParaRPr lang="en-GB" sz="1400" dirty="0">
              <a:solidFill>
                <a:schemeClr val="tx1">
                  <a:lumMod val="65000"/>
                  <a:lumOff val="35000"/>
                </a:schemeClr>
              </a:solidFill>
              <a:latin typeface="Arial"/>
              <a:cs typeface="Arial"/>
            </a:endParaRPr>
          </a:p>
          <a:p>
            <a:pPr>
              <a:spcAft>
                <a:spcPts val="300"/>
              </a:spcAft>
            </a:pPr>
            <a:r>
              <a:rPr lang="en-GB" sz="2800" cap="all" dirty="0" smtClean="0">
                <a:solidFill>
                  <a:srgbClr val="FF5420"/>
                </a:solidFill>
                <a:cs typeface="Arial"/>
              </a:rPr>
              <a:t>Features</a:t>
            </a:r>
          </a:p>
          <a:p>
            <a:pPr marL="342900" indent="-342900">
              <a:buFont typeface="Arial"/>
              <a:buChar char="•"/>
            </a:pPr>
            <a:r>
              <a:rPr lang="en-US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Cloud-based: </a:t>
            </a:r>
            <a:r>
              <a:rPr 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Access </a:t>
            </a:r>
            <a:r>
              <a:rPr lang="en-US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anywhere, anytime</a:t>
            </a:r>
          </a:p>
          <a:p>
            <a:pPr marL="342900" indent="-342900">
              <a:buFont typeface="Arial"/>
              <a:buChar char="•"/>
            </a:pPr>
            <a:r>
              <a:rPr lang="en-US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Responsive: </a:t>
            </a:r>
            <a:r>
              <a:rPr 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Enter </a:t>
            </a:r>
            <a:r>
              <a:rPr lang="en-US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data direct from your mobile, tablet or laptop</a:t>
            </a:r>
          </a:p>
          <a:p>
            <a:pPr marL="342900" indent="-342900">
              <a:buFont typeface="Arial"/>
              <a:buChar char="•"/>
            </a:pPr>
            <a:r>
              <a:rPr lang="en-US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Affordable: Developed using open source software and custom code keeping our costs to a minimum so we can pass the savings on to you</a:t>
            </a:r>
          </a:p>
          <a:p>
            <a:pPr marL="342900" indent="-342900">
              <a:buFont typeface="Arial"/>
              <a:buChar char="•"/>
            </a:pPr>
            <a:r>
              <a:rPr lang="en-US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Fast: Built using a powerful extendable framework</a:t>
            </a:r>
          </a:p>
          <a:p>
            <a:pPr marL="342900" indent="-342900">
              <a:buFont typeface="Arial"/>
              <a:buChar char="•"/>
            </a:pPr>
            <a:r>
              <a:rPr lang="en-US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Secure: SSL encryption on all communications between your browser and our server</a:t>
            </a:r>
            <a:endParaRPr lang="en-GB" sz="2000" cap="all" dirty="0">
              <a:solidFill>
                <a:schemeClr val="tx1">
                  <a:lumMod val="65000"/>
                  <a:lumOff val="35000"/>
                </a:schemeClr>
              </a:solidFill>
              <a:cs typeface="Arial"/>
            </a:endParaRPr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402442" y="1"/>
            <a:ext cx="8114630" cy="91749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3200" cap="all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Monitor. Measure. Report.</a:t>
            </a:r>
            <a:endParaRPr lang="en-US" sz="3200" cap="all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26737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308949"/>
            <a:ext cx="9144000" cy="5549051"/>
          </a:xfrm>
          <a:prstGeom prst="rect">
            <a:avLst/>
          </a:prstGeom>
        </p:spPr>
      </p:pic>
      <p:sp>
        <p:nvSpPr>
          <p:cNvPr id="6" name="Title 1"/>
          <p:cNvSpPr txBox="1">
            <a:spLocks/>
          </p:cNvSpPr>
          <p:nvPr/>
        </p:nvSpPr>
        <p:spPr>
          <a:xfrm>
            <a:off x="402442" y="1"/>
            <a:ext cx="8114630" cy="91749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3200" cap="all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THE DASHBOARD</a:t>
            </a:r>
            <a:endParaRPr lang="en-US" sz="3200" cap="all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9054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/>
          <p:cNvGrpSpPr/>
          <p:nvPr/>
        </p:nvGrpSpPr>
        <p:grpSpPr>
          <a:xfrm>
            <a:off x="3780660" y="1"/>
            <a:ext cx="5399278" cy="4662678"/>
            <a:chOff x="3780660" y="0"/>
            <a:chExt cx="5399278" cy="4662678"/>
          </a:xfrm>
        </p:grpSpPr>
        <p:pic>
          <p:nvPicPr>
            <p:cNvPr id="5" name="Picture 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780660" y="0"/>
              <a:ext cx="5399278" cy="4662678"/>
            </a:xfrm>
            <a:prstGeom prst="rect">
              <a:avLst/>
            </a:prstGeom>
          </p:spPr>
        </p:pic>
        <p:sp>
          <p:nvSpPr>
            <p:cNvPr id="11" name="TextBox 10"/>
            <p:cNvSpPr txBox="1"/>
            <p:nvPr/>
          </p:nvSpPr>
          <p:spPr>
            <a:xfrm>
              <a:off x="3780660" y="2065866"/>
              <a:ext cx="1670180" cy="889000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endParaRPr lang="en-US" dirty="0"/>
            </a:p>
          </p:txBody>
        </p:sp>
      </p:grp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831348"/>
            <a:ext cx="5450840" cy="5030978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87009" y="1729747"/>
            <a:ext cx="1421638" cy="220980"/>
          </a:xfrm>
          <a:prstGeom prst="rect">
            <a:avLst/>
          </a:prstGeom>
        </p:spPr>
      </p:pic>
      <p:sp>
        <p:nvSpPr>
          <p:cNvPr id="13" name="Title 1"/>
          <p:cNvSpPr txBox="1">
            <a:spLocks/>
          </p:cNvSpPr>
          <p:nvPr/>
        </p:nvSpPr>
        <p:spPr>
          <a:xfrm>
            <a:off x="402442" y="1"/>
            <a:ext cx="8114630" cy="91749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3200" cap="all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DATA ENTRY</a:t>
            </a:r>
            <a:endParaRPr lang="en-US" sz="3200" cap="all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37087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2201331" y="330200"/>
            <a:ext cx="6934361" cy="6527800"/>
            <a:chOff x="876300" y="0"/>
            <a:chExt cx="7378861" cy="6858000"/>
          </a:xfrm>
        </p:grpSpPr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76300" y="0"/>
              <a:ext cx="7378861" cy="6858000"/>
            </a:xfrm>
            <a:prstGeom prst="rect">
              <a:avLst/>
            </a:prstGeom>
          </p:spPr>
        </p:pic>
        <p:sp>
          <p:nvSpPr>
            <p:cNvPr id="5" name="TextBox 4"/>
            <p:cNvSpPr txBox="1"/>
            <p:nvPr/>
          </p:nvSpPr>
          <p:spPr>
            <a:xfrm>
              <a:off x="7689333" y="3001433"/>
              <a:ext cx="442900" cy="215444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endParaRPr lang="en-US" sz="800" dirty="0"/>
            </a:p>
          </p:txBody>
        </p:sp>
      </p:grpSp>
      <p:sp>
        <p:nvSpPr>
          <p:cNvPr id="7" name="Title 1"/>
          <p:cNvSpPr txBox="1">
            <a:spLocks/>
          </p:cNvSpPr>
          <p:nvPr/>
        </p:nvSpPr>
        <p:spPr>
          <a:xfrm>
            <a:off x="402442" y="1"/>
            <a:ext cx="8114630" cy="91749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3200" cap="all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REPORTING</a:t>
            </a:r>
            <a:endParaRPr lang="en-US" sz="3200" cap="all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47430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046" y="1219200"/>
            <a:ext cx="8761621" cy="5332540"/>
          </a:xfrm>
          <a:prstGeom prst="rect">
            <a:avLst/>
          </a:prstGeom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402442" y="1"/>
            <a:ext cx="8114630" cy="91749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3200" cap="all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DATA MANAGEMENT</a:t>
            </a:r>
            <a:endParaRPr lang="en-US" sz="3200" cap="all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43690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542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457200" y="1913466"/>
            <a:ext cx="8229600" cy="239606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7200" dirty="0" smtClean="0">
                <a:solidFill>
                  <a:srgbClr val="FFFFFF"/>
                </a:solidFill>
              </a:rPr>
              <a:t>QUESTION</a:t>
            </a:r>
          </a:p>
          <a:p>
            <a:pPr marL="0" indent="0">
              <a:buNone/>
            </a:pPr>
            <a:r>
              <a:rPr lang="en-US" sz="5400" dirty="0" smtClean="0">
                <a:solidFill>
                  <a:srgbClr val="FFFFFF"/>
                </a:solidFill>
              </a:rPr>
              <a:t>What indicators do you use?</a:t>
            </a:r>
            <a:endParaRPr lang="en-US" sz="54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73272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Picture 3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14705" y="967134"/>
            <a:ext cx="1638133" cy="1144866"/>
          </a:xfrm>
          <a:prstGeom prst="rect">
            <a:avLst/>
          </a:prstGeom>
        </p:spPr>
      </p:pic>
      <p:pic>
        <p:nvPicPr>
          <p:cNvPr id="1054" name="Picture 105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2373" y="3338484"/>
            <a:ext cx="1980734" cy="1537982"/>
          </a:xfrm>
          <a:prstGeom prst="rect">
            <a:avLst/>
          </a:prstGeom>
        </p:spPr>
      </p:pic>
      <p:sp>
        <p:nvSpPr>
          <p:cNvPr id="8" name="Title 1"/>
          <p:cNvSpPr txBox="1">
            <a:spLocks/>
          </p:cNvSpPr>
          <p:nvPr/>
        </p:nvSpPr>
        <p:spPr>
          <a:xfrm>
            <a:off x="402442" y="1"/>
            <a:ext cx="8114630" cy="91749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3200" cap="all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the IMPACT Industry</a:t>
            </a:r>
            <a:endParaRPr lang="en-US" sz="3200" cap="all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1045" name="Group 1044"/>
          <p:cNvGrpSpPr/>
          <p:nvPr/>
        </p:nvGrpSpPr>
        <p:grpSpPr>
          <a:xfrm>
            <a:off x="8080629" y="954637"/>
            <a:ext cx="622300" cy="3750546"/>
            <a:chOff x="7619190" y="726037"/>
            <a:chExt cx="622300" cy="3750546"/>
          </a:xfrm>
        </p:grpSpPr>
        <p:pic>
          <p:nvPicPr>
            <p:cNvPr id="12" name="Picture 11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7619190" y="726037"/>
              <a:ext cx="622300" cy="800100"/>
            </a:xfrm>
            <a:prstGeom prst="rect">
              <a:avLst/>
            </a:prstGeom>
          </p:spPr>
        </p:pic>
        <p:pic>
          <p:nvPicPr>
            <p:cNvPr id="13" name="Picture 12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7619190" y="1775739"/>
              <a:ext cx="622300" cy="800100"/>
            </a:xfrm>
            <a:prstGeom prst="rect">
              <a:avLst/>
            </a:prstGeom>
          </p:spPr>
        </p:pic>
        <p:pic>
          <p:nvPicPr>
            <p:cNvPr id="14" name="Picture 13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7619190" y="2749512"/>
              <a:ext cx="622300" cy="800100"/>
            </a:xfrm>
            <a:prstGeom prst="rect">
              <a:avLst/>
            </a:prstGeom>
          </p:spPr>
        </p:pic>
        <p:pic>
          <p:nvPicPr>
            <p:cNvPr id="16" name="Picture 15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7619190" y="3676483"/>
              <a:ext cx="622300" cy="800100"/>
            </a:xfrm>
            <a:prstGeom prst="rect">
              <a:avLst/>
            </a:prstGeom>
          </p:spPr>
        </p:pic>
      </p:grpSp>
      <p:grpSp>
        <p:nvGrpSpPr>
          <p:cNvPr id="1047" name="Group 1046"/>
          <p:cNvGrpSpPr/>
          <p:nvPr/>
        </p:nvGrpSpPr>
        <p:grpSpPr>
          <a:xfrm>
            <a:off x="5903178" y="3911266"/>
            <a:ext cx="1731930" cy="812800"/>
            <a:chOff x="2985498" y="3241706"/>
            <a:chExt cx="1731930" cy="812800"/>
          </a:xfrm>
        </p:grpSpPr>
        <p:pic>
          <p:nvPicPr>
            <p:cNvPr id="20" name="Picture 19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2985498" y="3241706"/>
              <a:ext cx="812800" cy="812800"/>
            </a:xfrm>
            <a:prstGeom prst="rect">
              <a:avLst/>
            </a:prstGeom>
          </p:spPr>
        </p:pic>
        <p:pic>
          <p:nvPicPr>
            <p:cNvPr id="21" name="Picture 20"/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3917328" y="3241706"/>
              <a:ext cx="800100" cy="812800"/>
            </a:xfrm>
            <a:prstGeom prst="rect">
              <a:avLst/>
            </a:prstGeom>
          </p:spPr>
        </p:pic>
      </p:grpSp>
      <p:grpSp>
        <p:nvGrpSpPr>
          <p:cNvPr id="1044" name="Group 1043"/>
          <p:cNvGrpSpPr/>
          <p:nvPr/>
        </p:nvGrpSpPr>
        <p:grpSpPr>
          <a:xfrm>
            <a:off x="390812" y="846564"/>
            <a:ext cx="1316341" cy="2347136"/>
            <a:chOff x="390812" y="1902739"/>
            <a:chExt cx="1316341" cy="2347136"/>
          </a:xfrm>
        </p:grpSpPr>
        <p:pic>
          <p:nvPicPr>
            <p:cNvPr id="26" name="Picture 25"/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390812" y="1902739"/>
              <a:ext cx="1295400" cy="673100"/>
            </a:xfrm>
            <a:prstGeom prst="rect">
              <a:avLst/>
            </a:prstGeom>
          </p:spPr>
        </p:pic>
        <p:pic>
          <p:nvPicPr>
            <p:cNvPr id="27" name="Picture 26"/>
            <p:cNvPicPr>
              <a:picLocks noChangeAspect="1"/>
            </p:cNvPicPr>
            <p:nvPr/>
          </p:nvPicPr>
          <p:blipFill>
            <a:blip r:embed="rId12"/>
            <a:stretch>
              <a:fillRect/>
            </a:stretch>
          </p:blipFill>
          <p:spPr>
            <a:xfrm>
              <a:off x="393699" y="2763339"/>
              <a:ext cx="1295400" cy="673100"/>
            </a:xfrm>
            <a:prstGeom prst="rect">
              <a:avLst/>
            </a:prstGeom>
          </p:spPr>
        </p:pic>
        <p:pic>
          <p:nvPicPr>
            <p:cNvPr id="28" name="Picture 27"/>
            <p:cNvPicPr>
              <a:picLocks noChangeAspect="1"/>
            </p:cNvPicPr>
            <p:nvPr/>
          </p:nvPicPr>
          <p:blipFill>
            <a:blip r:embed="rId13"/>
            <a:stretch>
              <a:fillRect/>
            </a:stretch>
          </p:blipFill>
          <p:spPr>
            <a:xfrm>
              <a:off x="411753" y="3576775"/>
              <a:ext cx="1295400" cy="673100"/>
            </a:xfrm>
            <a:prstGeom prst="rect">
              <a:avLst/>
            </a:prstGeom>
          </p:spPr>
        </p:pic>
      </p:grpSp>
      <p:grpSp>
        <p:nvGrpSpPr>
          <p:cNvPr id="1046" name="Group 1045"/>
          <p:cNvGrpSpPr/>
          <p:nvPr/>
        </p:nvGrpSpPr>
        <p:grpSpPr>
          <a:xfrm>
            <a:off x="2868204" y="5157232"/>
            <a:ext cx="5868598" cy="1259417"/>
            <a:chOff x="2372892" y="4750832"/>
            <a:chExt cx="5868598" cy="1259417"/>
          </a:xfrm>
        </p:grpSpPr>
        <p:pic>
          <p:nvPicPr>
            <p:cNvPr id="31" name="Picture 30"/>
            <p:cNvPicPr>
              <a:picLocks noChangeAspect="1"/>
            </p:cNvPicPr>
            <p:nvPr/>
          </p:nvPicPr>
          <p:blipFill>
            <a:blip r:embed="rId14"/>
            <a:stretch>
              <a:fillRect/>
            </a:stretch>
          </p:blipFill>
          <p:spPr>
            <a:xfrm>
              <a:off x="2372892" y="5502249"/>
              <a:ext cx="1612900" cy="508000"/>
            </a:xfrm>
            <a:prstGeom prst="rect">
              <a:avLst/>
            </a:prstGeom>
          </p:spPr>
        </p:pic>
        <p:pic>
          <p:nvPicPr>
            <p:cNvPr id="1024" name="Picture 1023"/>
            <p:cNvPicPr>
              <a:picLocks noChangeAspect="1"/>
            </p:cNvPicPr>
            <p:nvPr/>
          </p:nvPicPr>
          <p:blipFill>
            <a:blip r:embed="rId15"/>
            <a:stretch>
              <a:fillRect/>
            </a:stretch>
          </p:blipFill>
          <p:spPr>
            <a:xfrm>
              <a:off x="4064167" y="4750832"/>
              <a:ext cx="571500" cy="1219200"/>
            </a:xfrm>
            <a:prstGeom prst="rect">
              <a:avLst/>
            </a:prstGeom>
          </p:spPr>
        </p:pic>
        <p:pic>
          <p:nvPicPr>
            <p:cNvPr id="1026" name="Picture 1025"/>
            <p:cNvPicPr>
              <a:picLocks noChangeAspect="1"/>
            </p:cNvPicPr>
            <p:nvPr/>
          </p:nvPicPr>
          <p:blipFill>
            <a:blip r:embed="rId16"/>
            <a:stretch>
              <a:fillRect/>
            </a:stretch>
          </p:blipFill>
          <p:spPr>
            <a:xfrm>
              <a:off x="4753142" y="4750832"/>
              <a:ext cx="571500" cy="1219200"/>
            </a:xfrm>
            <a:prstGeom prst="rect">
              <a:avLst/>
            </a:prstGeom>
          </p:spPr>
        </p:pic>
        <p:pic>
          <p:nvPicPr>
            <p:cNvPr id="1027" name="Picture 1026"/>
            <p:cNvPicPr>
              <a:picLocks noChangeAspect="1"/>
            </p:cNvPicPr>
            <p:nvPr/>
          </p:nvPicPr>
          <p:blipFill>
            <a:blip r:embed="rId17"/>
            <a:stretch>
              <a:fillRect/>
            </a:stretch>
          </p:blipFill>
          <p:spPr>
            <a:xfrm>
              <a:off x="5429796" y="4750832"/>
              <a:ext cx="571500" cy="1219200"/>
            </a:xfrm>
            <a:prstGeom prst="rect">
              <a:avLst/>
            </a:prstGeom>
          </p:spPr>
        </p:pic>
        <p:pic>
          <p:nvPicPr>
            <p:cNvPr id="1028" name="Picture 1027"/>
            <p:cNvPicPr>
              <a:picLocks noChangeAspect="1"/>
            </p:cNvPicPr>
            <p:nvPr/>
          </p:nvPicPr>
          <p:blipFill>
            <a:blip r:embed="rId18"/>
            <a:stretch>
              <a:fillRect/>
            </a:stretch>
          </p:blipFill>
          <p:spPr>
            <a:xfrm>
              <a:off x="6100188" y="4750832"/>
              <a:ext cx="571500" cy="1219200"/>
            </a:xfrm>
            <a:prstGeom prst="rect">
              <a:avLst/>
            </a:prstGeom>
          </p:spPr>
        </p:pic>
        <p:pic>
          <p:nvPicPr>
            <p:cNvPr id="1029" name="Picture 1028"/>
            <p:cNvPicPr>
              <a:picLocks noChangeAspect="1"/>
            </p:cNvPicPr>
            <p:nvPr/>
          </p:nvPicPr>
          <p:blipFill>
            <a:blip r:embed="rId19"/>
            <a:stretch>
              <a:fillRect/>
            </a:stretch>
          </p:blipFill>
          <p:spPr>
            <a:xfrm>
              <a:off x="6709163" y="4750832"/>
              <a:ext cx="723900" cy="1219200"/>
            </a:xfrm>
            <a:prstGeom prst="rect">
              <a:avLst/>
            </a:prstGeom>
          </p:spPr>
        </p:pic>
        <p:pic>
          <p:nvPicPr>
            <p:cNvPr id="1030" name="Picture 1029"/>
            <p:cNvPicPr>
              <a:picLocks noChangeAspect="1"/>
            </p:cNvPicPr>
            <p:nvPr/>
          </p:nvPicPr>
          <p:blipFill>
            <a:blip r:embed="rId20"/>
            <a:stretch>
              <a:fillRect/>
            </a:stretch>
          </p:blipFill>
          <p:spPr>
            <a:xfrm>
              <a:off x="7441390" y="5169932"/>
              <a:ext cx="800100" cy="800100"/>
            </a:xfrm>
            <a:prstGeom prst="rect">
              <a:avLst/>
            </a:prstGeom>
          </p:spPr>
        </p:pic>
      </p:grpSp>
      <p:pic>
        <p:nvPicPr>
          <p:cNvPr id="1051" name="Picture 1050"/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3566830" y="1858640"/>
            <a:ext cx="994070" cy="960258"/>
          </a:xfrm>
          <a:prstGeom prst="rect">
            <a:avLst/>
          </a:prstGeom>
        </p:spPr>
      </p:pic>
      <p:pic>
        <p:nvPicPr>
          <p:cNvPr id="1052" name="Picture 1051"/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1548214" y="4426815"/>
            <a:ext cx="862778" cy="862778"/>
          </a:xfrm>
          <a:prstGeom prst="rect">
            <a:avLst/>
          </a:prstGeom>
        </p:spPr>
      </p:pic>
      <p:pic>
        <p:nvPicPr>
          <p:cNvPr id="1053" name="Picture 1052"/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2750535" y="4353777"/>
            <a:ext cx="985635" cy="981255"/>
          </a:xfrm>
          <a:prstGeom prst="rect">
            <a:avLst/>
          </a:prstGeom>
        </p:spPr>
      </p:pic>
      <p:pic>
        <p:nvPicPr>
          <p:cNvPr id="1055" name="Picture 1054"/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>
            <a:off x="243753" y="4385391"/>
            <a:ext cx="949641" cy="949641"/>
          </a:xfrm>
          <a:prstGeom prst="rect">
            <a:avLst/>
          </a:prstGeom>
        </p:spPr>
      </p:pic>
      <p:pic>
        <p:nvPicPr>
          <p:cNvPr id="32" name="Picture 31"/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6240394" y="326775"/>
            <a:ext cx="1242304" cy="1793700"/>
          </a:xfrm>
          <a:prstGeom prst="rect">
            <a:avLst/>
          </a:prstGeom>
        </p:spPr>
      </p:pic>
      <p:pic>
        <p:nvPicPr>
          <p:cNvPr id="52" name="Picture 51"/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618488" y="3329693"/>
            <a:ext cx="1100240" cy="990216"/>
          </a:xfrm>
          <a:prstGeom prst="rect">
            <a:avLst/>
          </a:prstGeom>
        </p:spPr>
      </p:pic>
      <p:pic>
        <p:nvPicPr>
          <p:cNvPr id="51" name="Picture 50"/>
          <p:cNvPicPr>
            <a:picLocks noChangeAspect="1"/>
          </p:cNvPicPr>
          <p:nvPr/>
        </p:nvPicPr>
        <p:blipFill>
          <a:blip r:embed="rId27"/>
          <a:stretch>
            <a:fillRect/>
          </a:stretch>
        </p:blipFill>
        <p:spPr>
          <a:xfrm>
            <a:off x="1845733" y="917497"/>
            <a:ext cx="1436524" cy="1620344"/>
          </a:xfrm>
          <a:prstGeom prst="rect">
            <a:avLst/>
          </a:prstGeom>
        </p:spPr>
      </p:pic>
      <p:pic>
        <p:nvPicPr>
          <p:cNvPr id="1025" name="Picture 1" descr="CST-Certified.bmp"/>
          <p:cNvPicPr>
            <a:picLocks noChangeAspect="1" noChangeArrowheads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4612" y="817364"/>
            <a:ext cx="850851" cy="9075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29"/>
          <a:stretch>
            <a:fillRect/>
          </a:stretch>
        </p:blipFill>
        <p:spPr>
          <a:xfrm>
            <a:off x="4969043" y="2400357"/>
            <a:ext cx="3001126" cy="963528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0"/>
          <a:stretch>
            <a:fillRect/>
          </a:stretch>
        </p:blipFill>
        <p:spPr>
          <a:xfrm>
            <a:off x="-12099" y="5472190"/>
            <a:ext cx="2762634" cy="1207097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1"/>
          <a:stretch>
            <a:fillRect/>
          </a:stretch>
        </p:blipFill>
        <p:spPr>
          <a:xfrm>
            <a:off x="1998139" y="2742103"/>
            <a:ext cx="2413179" cy="117756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 txBox="1">
            <a:spLocks/>
          </p:cNvSpPr>
          <p:nvPr/>
        </p:nvSpPr>
        <p:spPr>
          <a:xfrm>
            <a:off x="402442" y="1"/>
            <a:ext cx="8114630" cy="91749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3200" cap="all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the REPORTING Industry</a:t>
            </a:r>
            <a:endParaRPr lang="en-US" sz="3200" cap="all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133" y="3473017"/>
            <a:ext cx="3564467" cy="2866816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71585" y="1"/>
            <a:ext cx="3386141" cy="304677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68194" y="5359991"/>
            <a:ext cx="2981719" cy="127788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2442" y="1023048"/>
            <a:ext cx="4678490" cy="1864086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812121" y="3226271"/>
            <a:ext cx="1536700" cy="154356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916085" y="3149342"/>
            <a:ext cx="3075122" cy="23037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9692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4001</TotalTime>
  <Words>259</Words>
  <Application>Microsoft Office PowerPoint</Application>
  <PresentationFormat>On-screen Show (4:3)</PresentationFormat>
  <Paragraphs>56</Paragraphs>
  <Slides>12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5" baseType="lpstr">
      <vt:lpstr>Arial</vt:lpstr>
      <vt:lpstr>Calibri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WHAT IS IT?</dc:title>
  <dc:creator>Jenefer Bobbin</dc:creator>
  <cp:lastModifiedBy>James</cp:lastModifiedBy>
  <cp:revision>234</cp:revision>
  <dcterms:created xsi:type="dcterms:W3CDTF">2011-05-02T11:14:15Z</dcterms:created>
  <dcterms:modified xsi:type="dcterms:W3CDTF">2016-10-05T07:41:34Z</dcterms:modified>
</cp:coreProperties>
</file>