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34"/>
  </p:notesMasterIdLst>
  <p:sldIdLst>
    <p:sldId id="256" r:id="rId3"/>
    <p:sldId id="356" r:id="rId4"/>
    <p:sldId id="358" r:id="rId5"/>
    <p:sldId id="357" r:id="rId6"/>
    <p:sldId id="375" r:id="rId7"/>
    <p:sldId id="370" r:id="rId8"/>
    <p:sldId id="372" r:id="rId9"/>
    <p:sldId id="379" r:id="rId10"/>
    <p:sldId id="377" r:id="rId11"/>
    <p:sldId id="374" r:id="rId12"/>
    <p:sldId id="361" r:id="rId13"/>
    <p:sldId id="359" r:id="rId14"/>
    <p:sldId id="376" r:id="rId15"/>
    <p:sldId id="360" r:id="rId16"/>
    <p:sldId id="363" r:id="rId17"/>
    <p:sldId id="362" r:id="rId18"/>
    <p:sldId id="364" r:id="rId19"/>
    <p:sldId id="365" r:id="rId20"/>
    <p:sldId id="355" r:id="rId21"/>
    <p:sldId id="386" r:id="rId22"/>
    <p:sldId id="366" r:id="rId23"/>
    <p:sldId id="368" r:id="rId24"/>
    <p:sldId id="367" r:id="rId25"/>
    <p:sldId id="380" r:id="rId26"/>
    <p:sldId id="381" r:id="rId27"/>
    <p:sldId id="383" r:id="rId28"/>
    <p:sldId id="384" r:id="rId29"/>
    <p:sldId id="385" r:id="rId30"/>
    <p:sldId id="378" r:id="rId31"/>
    <p:sldId id="371" r:id="rId32"/>
    <p:sldId id="369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MS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8" d="100"/>
        <a:sy n="128" d="100"/>
      </p:scale>
      <p:origin x="0" y="32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8A929-563A-42B1-90EF-ED54077545E7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71425-FFF8-4F6B-9E1C-1A42DE1F4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748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1969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AFCE7-47DA-4A51-BC30-F3EF93F69A8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0682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2CCCACD-897C-4663-BC92-9A49781894D1}" type="slidenum">
              <a:rPr lang="en-GB" sz="1200" smtClean="0">
                <a:solidFill>
                  <a:srgbClr val="000000"/>
                </a:solidFill>
              </a:rPr>
              <a:pPr/>
              <a:t>31</a:t>
            </a:fld>
            <a:endParaRPr lang="en-GB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665BE7-9BE2-496D-8B62-D721D69E691F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69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When locals throve we thrive </a:t>
            </a:r>
            <a:r>
              <a:rPr lang="en-GB" dirty="0" err="1" smtClean="0"/>
              <a:t>Conemara</a:t>
            </a:r>
            <a:r>
              <a:rPr lang="en-GB" dirty="0" smtClean="0"/>
              <a:t> Escape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71425-FFF8-4F6B-9E1C-1A42DE1F4D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64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AFCE7-47DA-4A51-BC30-F3EF93F69A8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288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AFCE7-47DA-4A51-BC30-F3EF93F69A87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09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 smtClean="0"/>
              <a:t>"</a:t>
            </a:r>
            <a:r>
              <a:rPr lang="en-GB" b="1" i="1" dirty="0" smtClean="0"/>
              <a:t>Corporation</a:t>
            </a:r>
            <a:r>
              <a:rPr lang="en-GB" i="1" dirty="0" smtClean="0"/>
              <a:t>, n.</a:t>
            </a:r>
            <a:br>
              <a:rPr lang="en-GB" i="1" dirty="0" smtClean="0"/>
            </a:br>
            <a:r>
              <a:rPr lang="en-GB" i="1" dirty="0" smtClean="0"/>
              <a:t>An ingenious device</a:t>
            </a:r>
            <a:br>
              <a:rPr lang="en-GB" i="1" dirty="0" smtClean="0"/>
            </a:br>
            <a:r>
              <a:rPr lang="en-GB" i="1" dirty="0" smtClean="0"/>
              <a:t>for obtaining</a:t>
            </a:r>
            <a:br>
              <a:rPr lang="en-GB" i="1" dirty="0" smtClean="0"/>
            </a:br>
            <a:r>
              <a:rPr lang="en-GB" i="1" dirty="0" smtClean="0"/>
              <a:t>individual profit without individual responsibility"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Ambrose Bierce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B7762D-58B3-B749-AD14-FAFC5D326E8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740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DDA079B-658F-4D20-8E0B-BE660DBD0F1D}" type="slidenum">
              <a:rPr lang="en-GB" altLang="en-US" sz="1200" smtClean="0"/>
              <a:pPr/>
              <a:t>15</a:t>
            </a:fld>
            <a:endParaRPr lang="en-GB" altLang="en-US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40670-D13F-420C-9F74-9CAF16C8FB3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556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28E7C24-AE02-43E4-B337-D9CCB49D41E9}" type="slidenum">
              <a:rPr lang="en-GB" altLang="en-US" sz="1200" b="0" smtClean="0"/>
              <a:pPr/>
              <a:t>27</a:t>
            </a:fld>
            <a:endParaRPr lang="en-GB" altLang="en-US" sz="1200" b="0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57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718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41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328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1595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9990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71551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576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230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8701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948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67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1155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7242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0302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1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5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87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3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58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7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360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47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8F966-F7B8-4E5D-AC44-A2FF792D7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12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www.haroldgoodwin.info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211FA-69BD-4002-A0D4-4EE80687A3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983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Success in Responsible Tourism?</a:t>
            </a:r>
            <a:br>
              <a:rPr lang="en-GB" dirty="0" smtClean="0"/>
            </a:br>
            <a:r>
              <a:rPr lang="en-GB" sz="2800" dirty="0" smtClean="0"/>
              <a:t>How would we know it if we saw it?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848600" cy="1752600"/>
          </a:xfrm>
        </p:spPr>
        <p:txBody>
          <a:bodyPr>
            <a:normAutofit/>
          </a:bodyPr>
          <a:lstStyle/>
          <a:p>
            <a:r>
              <a:rPr lang="en-GB" dirty="0" smtClean="0"/>
              <a:t>Harold Goodwin </a:t>
            </a:r>
            <a:br>
              <a:rPr lang="en-GB" dirty="0" smtClean="0"/>
            </a:br>
            <a:r>
              <a:rPr lang="en-GB" sz="3000" dirty="0" smtClean="0"/>
              <a:t>Professor of Responsible Tourism</a:t>
            </a:r>
          </a:p>
          <a:p>
            <a:r>
              <a:rPr lang="en-GB" sz="3000" dirty="0" smtClean="0"/>
              <a:t>Director of the Responsible Tourism Partnership</a:t>
            </a:r>
            <a:endParaRPr lang="en-GB" sz="3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2400"/>
            <a:ext cx="3352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5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Are you a thrower of starfish? 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10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52600"/>
            <a:ext cx="8059746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5334000"/>
            <a:ext cx="154305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911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3375"/>
            <a:ext cx="8820471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“Sustainable and </a:t>
            </a:r>
            <a:r>
              <a:rPr lang="en-GB" dirty="0" smtClean="0"/>
              <a:t>Responsible</a:t>
            </a:r>
            <a:r>
              <a:rPr lang="en-GB" dirty="0"/>
              <a:t>”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Sustainable Tourism and Responsible Tourism are not the same thing</a:t>
            </a:r>
          </a:p>
          <a:p>
            <a:r>
              <a:rPr lang="en-GB" dirty="0" smtClean="0"/>
              <a:t>Responsible Tourism is about taking responsibility for achieving sustainable development through tourism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smtClean="0"/>
              <a:t>All forms of tourism can be more responsible </a:t>
            </a:r>
          </a:p>
          <a:p>
            <a:pPr lvl="1"/>
            <a:r>
              <a:rPr lang="en-GB" dirty="0" err="1" smtClean="0"/>
              <a:t>TrenEcuador</a:t>
            </a:r>
            <a:r>
              <a:rPr lang="en-GB" dirty="0" smtClean="0"/>
              <a:t> - </a:t>
            </a:r>
            <a:r>
              <a:rPr lang="en-GB" dirty="0" err="1" smtClean="0"/>
              <a:t>TUI</a:t>
            </a:r>
            <a:r>
              <a:rPr lang="en-GB" dirty="0" smtClean="0"/>
              <a:t> greener and fairer excursions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662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challenge…..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to use tourism achieve sustainable development </a:t>
            </a:r>
          </a:p>
          <a:p>
            <a:r>
              <a:rPr lang="en-GB" dirty="0"/>
              <a:t>s</a:t>
            </a:r>
            <a:r>
              <a:rPr lang="en-GB" dirty="0" smtClean="0"/>
              <a:t>ustainable development through tourism </a:t>
            </a:r>
          </a:p>
          <a:p>
            <a:r>
              <a:rPr lang="en-GB" dirty="0" smtClean="0"/>
              <a:t>the aspiration of Responsible Tourism is to use tourism rather than to be used by it.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The critical policy question:</a:t>
            </a:r>
          </a:p>
          <a:p>
            <a:r>
              <a:rPr lang="en-GB" dirty="0" smtClean="0"/>
              <a:t>Will X be used by tourism, or will tourism use X? </a:t>
            </a:r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312681"/>
            <a:ext cx="3705225" cy="13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54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5"/>
            <a:ext cx="8229600" cy="64138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The opposite is Irresponsible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2653"/>
            <a:ext cx="4040188" cy="402222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Two primary meanings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315933"/>
          </a:xfrm>
        </p:spPr>
        <p:txBody>
          <a:bodyPr>
            <a:normAutofit/>
          </a:bodyPr>
          <a:lstStyle/>
          <a:p>
            <a:r>
              <a:rPr lang="en-GB" dirty="0" smtClean="0"/>
              <a:t>Unreliable</a:t>
            </a:r>
            <a:r>
              <a:rPr lang="en-GB" dirty="0"/>
              <a:t>, untrustworthy, unlikely to be held to account or mentally or financially unfit to be held accountable</a:t>
            </a:r>
          </a:p>
          <a:p>
            <a:endParaRPr lang="en-GB" dirty="0"/>
          </a:p>
          <a:p>
            <a:r>
              <a:rPr lang="en-GB" dirty="0" smtClean="0"/>
              <a:t>Lacking </a:t>
            </a:r>
            <a:r>
              <a:rPr lang="en-GB" dirty="0"/>
              <a:t>a sense of responsibility, akin to carefreeness the trait of being without worry or responsibility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smtClean="0"/>
              <a:t>Facebook page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173756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838200" y="6492875"/>
            <a:ext cx="8099864" cy="365125"/>
          </a:xfrm>
        </p:spPr>
        <p:txBody>
          <a:bodyPr/>
          <a:lstStyle/>
          <a:p>
            <a:r>
              <a:rPr lang="en-GB" dirty="0" smtClean="0"/>
              <a:t>www.haroldgoodwin.info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1116139" cy="365125"/>
          </a:xfrm>
        </p:spPr>
        <p:txBody>
          <a:bodyPr/>
          <a:lstStyle/>
          <a:p>
            <a:fld id="{18321B25-4361-AF46-9888-9019E2989FD2}" type="slidenum">
              <a:rPr lang="en-GB" smtClean="0"/>
              <a:t>13</a:t>
            </a:fld>
            <a:endParaRPr lang="en-GB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688" y="2234563"/>
            <a:ext cx="4510312" cy="122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929" y="3912443"/>
            <a:ext cx="2802355" cy="224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21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Irresponsible tourists</a:t>
            </a:r>
            <a:endParaRPr lang="en-GB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04751"/>
            <a:ext cx="2450412" cy="136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153" y="2939802"/>
            <a:ext cx="1894443" cy="244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3152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184785"/>
            <a:ext cx="2578085" cy="3989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680672"/>
            <a:ext cx="3175033" cy="211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86200" y="57912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Tourism is a social activity – it is what we make it.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85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r>
              <a:rPr lang="en-GB" altLang="en-US" sz="3200" smtClean="0"/>
              <a:t>Successful tourist destinations</a:t>
            </a:r>
          </a:p>
        </p:txBody>
      </p:sp>
      <p:sp>
        <p:nvSpPr>
          <p:cNvPr id="13315" name="Content Placeholder 6"/>
          <p:cNvSpPr>
            <a:spLocks noGrp="1"/>
          </p:cNvSpPr>
          <p:nvPr>
            <p:ph sz="half" idx="1"/>
          </p:nvPr>
        </p:nvSpPr>
        <p:spPr>
          <a:xfrm>
            <a:off x="611560" y="1124744"/>
            <a:ext cx="5183187" cy="4176713"/>
          </a:xfrm>
        </p:spPr>
        <p:txBody>
          <a:bodyPr/>
          <a:lstStyle/>
          <a:p>
            <a:r>
              <a:rPr lang="en-GB" altLang="en-US" dirty="0" smtClean="0"/>
              <a:t>offer the visitor something unique</a:t>
            </a:r>
          </a:p>
          <a:p>
            <a:r>
              <a:rPr lang="en-GB" altLang="en-US" dirty="0" smtClean="0"/>
              <a:t>they create a sense of place, an identity which is different from their competitors….</a:t>
            </a:r>
          </a:p>
          <a:p>
            <a:r>
              <a:rPr lang="en-GB" altLang="en-US" dirty="0" smtClean="0"/>
              <a:t>no two communities are ever exactly the same…  </a:t>
            </a:r>
            <a:endParaRPr lang="en-GB" altLang="en-US" dirty="0" smtClean="0"/>
          </a:p>
          <a:p>
            <a:r>
              <a:rPr lang="en-GB" altLang="en-US" dirty="0"/>
              <a:t>t</a:t>
            </a:r>
            <a:r>
              <a:rPr lang="en-GB" altLang="en-US" dirty="0" smtClean="0"/>
              <a:t>ourism is effectively managed </a:t>
            </a:r>
            <a:endParaRPr lang="en-GB" altLang="en-US" dirty="0" smtClean="0"/>
          </a:p>
          <a:p>
            <a:endParaRPr lang="en-GB" altLang="en-US" dirty="0" smtClean="0"/>
          </a:p>
        </p:txBody>
      </p:sp>
      <p:pic>
        <p:nvPicPr>
          <p:cNvPr id="1331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2588" y="1412875"/>
            <a:ext cx="1785937" cy="4211638"/>
          </a:xfrm>
        </p:spPr>
      </p:pic>
      <p:sp>
        <p:nvSpPr>
          <p:cNvPr id="2" name="TextBox 1"/>
          <p:cNvSpPr txBox="1"/>
          <p:nvPr/>
        </p:nvSpPr>
        <p:spPr>
          <a:xfrm>
            <a:off x="533400" y="5105400"/>
            <a:ext cx="601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sz="2800" dirty="0"/>
              <a:t>Numbers =&gt; yield </a:t>
            </a:r>
          </a:p>
          <a:p>
            <a:r>
              <a:rPr lang="en-GB" sz="2800" dirty="0"/>
              <a:t>Seasonality &amp; extending length of stay </a:t>
            </a:r>
          </a:p>
        </p:txBody>
      </p:sp>
    </p:spTree>
    <p:extLst>
      <p:ext uri="{BB962C8B-B14F-4D97-AF65-F5344CB8AC3E}">
        <p14:creationId xmlns:p14="http://schemas.microsoft.com/office/powerpoint/2010/main" val="245484464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412776"/>
          </a:xfrm>
        </p:spPr>
        <p:txBody>
          <a:bodyPr>
            <a:normAutofit/>
          </a:bodyPr>
          <a:lstStyle/>
          <a:p>
            <a:r>
              <a:rPr lang="en-GB" dirty="0"/>
              <a:t>Core values of Responsible Tourism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196752"/>
            <a:ext cx="7067128" cy="639762"/>
          </a:xfrm>
        </p:spPr>
        <p:txBody>
          <a:bodyPr/>
          <a:lstStyle/>
          <a:p>
            <a:r>
              <a:rPr lang="en-GB" dirty="0" smtClean="0"/>
              <a:t>Taking Responsibility: action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315933"/>
          </a:xfrm>
        </p:spPr>
        <p:txBody>
          <a:bodyPr/>
          <a:lstStyle/>
          <a:p>
            <a:r>
              <a:rPr lang="en-GB" sz="2800" b="1" dirty="0" smtClean="0"/>
              <a:t>Transparency </a:t>
            </a:r>
          </a:p>
          <a:p>
            <a:r>
              <a:rPr lang="en-GB" sz="2800" b="1" dirty="0" smtClean="0"/>
              <a:t>Reporting</a:t>
            </a:r>
          </a:p>
          <a:p>
            <a:pPr lvl="1"/>
            <a:r>
              <a:rPr lang="en-GB" sz="2400" b="1" dirty="0" smtClean="0"/>
              <a:t>Inputs</a:t>
            </a:r>
          </a:p>
          <a:p>
            <a:pPr lvl="1"/>
            <a:r>
              <a:rPr lang="en-GB" sz="2400" b="1" dirty="0" smtClean="0"/>
              <a:t>Outputs</a:t>
            </a:r>
          </a:p>
          <a:p>
            <a:pPr lvl="1"/>
            <a:r>
              <a:rPr lang="en-GB" sz="2400" b="1" dirty="0" smtClean="0"/>
              <a:t>Outcomes</a:t>
            </a:r>
          </a:p>
          <a:p>
            <a:pPr lvl="1"/>
            <a:r>
              <a:rPr lang="en-GB" sz="2400" b="1" dirty="0" smtClean="0"/>
              <a:t>Impacts</a:t>
            </a: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916832"/>
            <a:ext cx="4041775" cy="639762"/>
          </a:xfrm>
        </p:spPr>
        <p:txBody>
          <a:bodyPr/>
          <a:lstStyle/>
          <a:p>
            <a:r>
              <a:rPr lang="en-GB" dirty="0" smtClean="0"/>
              <a:t>Certification 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08" y="2564904"/>
            <a:ext cx="4041775" cy="1737568"/>
          </a:xfrm>
        </p:spPr>
        <p:txBody>
          <a:bodyPr/>
          <a:lstStyle/>
          <a:p>
            <a:r>
              <a:rPr lang="en-GB" dirty="0" smtClean="0"/>
              <a:t>Opaque</a:t>
            </a:r>
          </a:p>
          <a:p>
            <a:r>
              <a:rPr lang="en-GB" dirty="0" smtClean="0"/>
              <a:t>Unenforceable</a:t>
            </a:r>
          </a:p>
          <a:p>
            <a:r>
              <a:rPr lang="en-GB" dirty="0" smtClean="0"/>
              <a:t>Communicates little  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457201" y="199293"/>
            <a:ext cx="8099864" cy="365125"/>
          </a:xfrm>
          <a:prstGeom prst="rect">
            <a:avLst/>
          </a:prstGeom>
        </p:spPr>
        <p:txBody>
          <a:bodyPr/>
          <a:lstStyle/>
          <a:p>
            <a:endParaRPr lang="en-GB" sz="1600" b="1" dirty="0" smtClean="0">
              <a:solidFill>
                <a:schemeClr val="tx1"/>
              </a:solidFill>
            </a:endParaRPr>
          </a:p>
          <a:p>
            <a:endParaRPr lang="en-GB" sz="1600" b="1" dirty="0">
              <a:solidFill>
                <a:schemeClr val="tx1"/>
              </a:solidFill>
            </a:endParaRPr>
          </a:p>
          <a:p>
            <a:endParaRPr lang="en-GB" sz="1600" b="1" dirty="0" smtClean="0">
              <a:solidFill>
                <a:schemeClr val="tx1"/>
              </a:solidFill>
            </a:endParaRPr>
          </a:p>
          <a:p>
            <a:endParaRPr lang="en-GB" b="1" dirty="0" smtClean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0" y="6492875"/>
            <a:ext cx="1116139" cy="365125"/>
          </a:xfrm>
          <a:prstGeom prst="rect">
            <a:avLst/>
          </a:prstGeom>
        </p:spPr>
        <p:txBody>
          <a:bodyPr/>
          <a:lstStyle/>
          <a:p>
            <a:fld id="{18321B25-4361-AF46-9888-9019E2989FD2}" type="slidenum">
              <a:rPr lang="en-GB" smtClean="0"/>
              <a:t>16</a:t>
            </a:fld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860032" y="4077072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GB" b="1" dirty="0">
                <a:solidFill>
                  <a:srgbClr val="7030A0"/>
                </a:solidFill>
              </a:rPr>
              <a:t>In a destination with water shortages how would you select the hotel with the lowest water consumption per bed night? </a:t>
            </a:r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51816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TUI</a:t>
            </a:r>
            <a:r>
              <a:rPr lang="en-GB" dirty="0" smtClean="0"/>
              <a:t> and other large companies do measure their impacts and they publish 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5410200"/>
            <a:ext cx="4131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We see lots of good data in the Awards applications – why not publish it on your websites and keep it up to date…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736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194" name="Picture 2" descr="C:\Users\Harold\Pictures\spoil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2266950" cy="373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14808"/>
            <a:ext cx="3455987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322388"/>
            <a:ext cx="1785937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046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7644"/>
            <a:ext cx="8746232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428" y="4239677"/>
            <a:ext cx="2362736" cy="121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0424"/>
            <a:ext cx="1882472" cy="1106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030" y="2175781"/>
            <a:ext cx="1845261" cy="1060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354" y="2175781"/>
            <a:ext cx="1936255" cy="1129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175781"/>
            <a:ext cx="1800200" cy="107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143" y="404664"/>
            <a:ext cx="61912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597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WTM</a:t>
            </a:r>
            <a:r>
              <a:rPr lang="en-GB" dirty="0" smtClean="0"/>
              <a:t> Portfolio: Responsible Tourism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763000" cy="4525963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2000 participants at </a:t>
            </a:r>
            <a:r>
              <a:rPr lang="en-GB" dirty="0" err="1" smtClean="0"/>
              <a:t>WTM</a:t>
            </a:r>
            <a:r>
              <a:rPr lang="en-GB" dirty="0" smtClean="0"/>
              <a:t> London </a:t>
            </a:r>
          </a:p>
          <a:p>
            <a:r>
              <a:rPr lang="en-GB" dirty="0" smtClean="0"/>
              <a:t>World Responsible Tourism Day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	Tuesday of </a:t>
            </a:r>
            <a:r>
              <a:rPr lang="en-GB" dirty="0" err="1" smtClean="0"/>
              <a:t>WTM</a:t>
            </a:r>
            <a:r>
              <a:rPr lang="en-GB" dirty="0" smtClean="0"/>
              <a:t> </a:t>
            </a:r>
            <a:endParaRPr lang="en-GB" dirty="0" smtClean="0"/>
          </a:p>
          <a:p>
            <a:pPr lvl="1"/>
            <a:r>
              <a:rPr lang="en-GB" dirty="0" smtClean="0"/>
              <a:t>Global reach </a:t>
            </a:r>
          </a:p>
          <a:p>
            <a:pPr lvl="1"/>
            <a:r>
              <a:rPr lang="en-GB" dirty="0" smtClean="0"/>
              <a:t>Differentiation </a:t>
            </a:r>
          </a:p>
          <a:p>
            <a:r>
              <a:rPr lang="en-GB" dirty="0" smtClean="0"/>
              <a:t>World Responsible Tourism Awards</a:t>
            </a:r>
          </a:p>
          <a:p>
            <a:r>
              <a:rPr lang="en-GB" dirty="0" err="1" smtClean="0"/>
              <a:t>WTM</a:t>
            </a:r>
            <a:r>
              <a:rPr lang="en-GB" dirty="0" smtClean="0"/>
              <a:t> Responsible Tourism Annual</a:t>
            </a:r>
          </a:p>
          <a:p>
            <a:r>
              <a:rPr lang="en-GB" dirty="0" err="1" smtClean="0"/>
              <a:t>WTM</a:t>
            </a:r>
            <a:r>
              <a:rPr lang="en-GB" dirty="0" smtClean="0"/>
              <a:t> Africa &amp; Africa Responsible Tourism Awards</a:t>
            </a:r>
          </a:p>
          <a:p>
            <a:r>
              <a:rPr lang="en-GB" dirty="0" smtClean="0"/>
              <a:t>Arabian Travel Market </a:t>
            </a:r>
          </a:p>
          <a:p>
            <a:r>
              <a:rPr lang="en-GB" dirty="0" err="1" smtClean="0"/>
              <a:t>WTM</a:t>
            </a:r>
            <a:r>
              <a:rPr lang="en-GB" dirty="0" smtClean="0"/>
              <a:t> Latin America </a:t>
            </a:r>
          </a:p>
          <a:p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19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7000" y="1905000"/>
            <a:ext cx="228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Awards Family</a:t>
            </a:r>
          </a:p>
          <a:p>
            <a:r>
              <a:rPr lang="en-GB" dirty="0" smtClean="0"/>
              <a:t>World – London </a:t>
            </a:r>
            <a:endParaRPr lang="en-GB" dirty="0" smtClean="0"/>
          </a:p>
          <a:p>
            <a:r>
              <a:rPr lang="en-GB" dirty="0" smtClean="0"/>
              <a:t>Ireland </a:t>
            </a:r>
            <a:endParaRPr lang="en-GB" dirty="0" smtClean="0"/>
          </a:p>
          <a:p>
            <a:r>
              <a:rPr lang="en-GB" dirty="0" smtClean="0"/>
              <a:t>Africa –</a:t>
            </a:r>
            <a:r>
              <a:rPr lang="en-GB" dirty="0" err="1" smtClean="0"/>
              <a:t>WTM</a:t>
            </a:r>
            <a:r>
              <a:rPr lang="en-GB" dirty="0" smtClean="0"/>
              <a:t> Africa</a:t>
            </a:r>
          </a:p>
          <a:p>
            <a:r>
              <a:rPr lang="en-GB" dirty="0" smtClean="0"/>
              <a:t>India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448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-566738"/>
            <a:ext cx="10668000" cy="799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30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WTM</a:t>
            </a:r>
            <a:r>
              <a:rPr lang="en-GB" dirty="0" smtClean="0"/>
              <a:t> London 2016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/>
              <a:t>23 sessions in the programme this year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Round table interviews,  panels and conversations on the Responsible Tourism Stand </a:t>
            </a:r>
          </a:p>
          <a:p>
            <a:pPr marL="0" indent="0">
              <a:buNone/>
            </a:pPr>
            <a:r>
              <a:rPr lang="en-GB" dirty="0">
                <a:solidFill>
                  <a:srgbClr val="00206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http://responsibletourismpartnership.org/wtm/</a:t>
            </a:r>
            <a:endParaRPr lang="en-GB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 smtClean="0"/>
              <a:t>World Responsible Tourism Awards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New industry publication on Progress in Responsible Tourism 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37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WRTD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17410" name="Picture 2" descr="http://elnidoenvironment.files.wordpress.com/2011/11/7lir-am-coastal-pos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09775"/>
            <a:ext cx="28098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32656"/>
            <a:ext cx="2972916" cy="1238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6663"/>
            <a:ext cx="21336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852" y="1847363"/>
            <a:ext cx="4267200" cy="368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57600" y="5753100"/>
            <a:ext cx="5111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Tuesday of London World Travel Market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704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82411"/>
            <a:ext cx="4392508" cy="307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18112" y="2513546"/>
            <a:ext cx="428214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1. Evidence-based</a:t>
            </a:r>
            <a:endParaRPr lang="en-GB" sz="2400" b="1" dirty="0"/>
          </a:p>
          <a:p>
            <a:r>
              <a:rPr lang="en-GB" sz="2400" b="1" dirty="0" smtClean="0"/>
              <a:t>2</a:t>
            </a:r>
            <a:r>
              <a:rPr lang="en-GB" sz="2400" b="1" dirty="0"/>
              <a:t>. </a:t>
            </a:r>
            <a:r>
              <a:rPr lang="en-GB" sz="2400" b="1" dirty="0" smtClean="0"/>
              <a:t>Replicability</a:t>
            </a:r>
            <a:endParaRPr lang="en-GB" sz="2400" b="1" dirty="0"/>
          </a:p>
          <a:p>
            <a:r>
              <a:rPr lang="en-GB" sz="2400" b="1" dirty="0" smtClean="0"/>
              <a:t>3</a:t>
            </a:r>
            <a:r>
              <a:rPr lang="en-GB" sz="2400" b="1" dirty="0"/>
              <a:t>. Innovation:</a:t>
            </a:r>
          </a:p>
          <a:p>
            <a:r>
              <a:rPr lang="en-GB" sz="2400" b="1" dirty="0" smtClean="0"/>
              <a:t>4</a:t>
            </a:r>
            <a:r>
              <a:rPr lang="en-GB" sz="2400" b="1" dirty="0"/>
              <a:t>. </a:t>
            </a:r>
            <a:r>
              <a:rPr lang="en-GB" sz="2400" b="1" dirty="0" smtClean="0"/>
              <a:t>Influence:</a:t>
            </a:r>
          </a:p>
          <a:p>
            <a:r>
              <a:rPr lang="en-GB" sz="2400" b="1" dirty="0" smtClean="0"/>
              <a:t>5</a:t>
            </a:r>
            <a:r>
              <a:rPr lang="en-GB" sz="2400" b="1" dirty="0"/>
              <a:t>. Sustainability &amp; </a:t>
            </a:r>
            <a:r>
              <a:rPr lang="en-GB" sz="2400" b="1" dirty="0" smtClean="0"/>
              <a:t>longevity</a:t>
            </a:r>
          </a:p>
          <a:p>
            <a:r>
              <a:rPr lang="en-GB" sz="2400" b="1" dirty="0" smtClean="0"/>
              <a:t>6</a:t>
            </a:r>
            <a:r>
              <a:rPr lang="en-GB" sz="2400" b="1" dirty="0"/>
              <a:t>. Overall commitment to responsible </a:t>
            </a:r>
            <a:r>
              <a:rPr lang="en-GB" sz="2400" b="1" dirty="0" smtClean="0"/>
              <a:t>tourism</a:t>
            </a:r>
          </a:p>
          <a:p>
            <a:endParaRPr lang="en-GB" sz="2400" b="1" dirty="0"/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208087" y="5517232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We are not a certifying agency </a:t>
            </a:r>
            <a:endParaRPr lang="en-GB" sz="2400" b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440" y="167990"/>
            <a:ext cx="1599427" cy="2345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6064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/>
              <a:t>What are we looking for?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341923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967" y="3573016"/>
            <a:ext cx="6276314" cy="18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269293" cy="207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162" y="5400929"/>
            <a:ext cx="54387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776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2017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International Year of Sustainable Development through Tourism </a:t>
            </a:r>
          </a:p>
          <a:p>
            <a:endParaRPr lang="en-GB" dirty="0"/>
          </a:p>
          <a:p>
            <a:r>
              <a:rPr lang="en-GB" dirty="0" smtClean="0"/>
              <a:t>2015-2030 Sustainable Development Goals – SDGs.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05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25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"/>
            <a:ext cx="7253951" cy="354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8200" y="4114800"/>
            <a:ext cx="762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Tourism specifically mentioned in Goals </a:t>
            </a:r>
          </a:p>
          <a:p>
            <a:r>
              <a:rPr lang="en-GB" dirty="0" smtClean="0"/>
              <a:t>8:  Decent work &amp; economic growth, inclusive </a:t>
            </a:r>
            <a:r>
              <a:rPr lang="en-GB" dirty="0"/>
              <a:t>and sustainable economic </a:t>
            </a:r>
            <a:r>
              <a:rPr lang="en-GB" dirty="0" smtClean="0"/>
              <a:t>growth</a:t>
            </a:r>
          </a:p>
          <a:p>
            <a:r>
              <a:rPr lang="en-GB" dirty="0" smtClean="0"/>
              <a:t>12: Responsible consumption &amp; production</a:t>
            </a:r>
          </a:p>
          <a:p>
            <a:r>
              <a:rPr lang="en-GB" dirty="0" smtClean="0"/>
              <a:t>14: Life below water, sustainable </a:t>
            </a:r>
            <a:r>
              <a:rPr lang="en-GB" dirty="0"/>
              <a:t>use of oceans and marine </a:t>
            </a:r>
            <a:r>
              <a:rPr lang="en-GB" dirty="0" smtClean="0"/>
              <a:t>resources.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977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36904" cy="1143000"/>
          </a:xfrm>
        </p:spPr>
        <p:txBody>
          <a:bodyPr/>
          <a:lstStyle/>
          <a:p>
            <a:r>
              <a:rPr lang="en-GB" dirty="0" smtClean="0"/>
              <a:t>Tourism is a polluting industry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Travel and greenhouse gas emissions</a:t>
            </a:r>
          </a:p>
          <a:p>
            <a:r>
              <a:rPr lang="en-GB" dirty="0" smtClean="0"/>
              <a:t>Litter, trampling – management costs </a:t>
            </a:r>
          </a:p>
          <a:p>
            <a:r>
              <a:rPr lang="en-GB" dirty="0" smtClean="0"/>
              <a:t>Use of the public realm – the commons, congestion.  </a:t>
            </a:r>
          </a:p>
          <a:p>
            <a:r>
              <a:rPr lang="en-GB" dirty="0" smtClean="0"/>
              <a:t>Social and economic impacts on the high street and in villages</a:t>
            </a:r>
          </a:p>
          <a:p>
            <a:r>
              <a:rPr lang="en-GB" dirty="0" smtClean="0"/>
              <a:t>Induced effects with migration, second homes and holiday lets – villages can be hollowed out.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C62D674-833E-4802-955A-064C61F9965D}" type="slidenum">
              <a:rPr lang="en-GB" smtClean="0"/>
              <a:t>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52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400" dirty="0" smtClean="0"/>
              <a:t>Sir Colin Marshall </a:t>
            </a:r>
            <a:br>
              <a:rPr lang="en-GB" altLang="en-US" sz="3400" dirty="0" smtClean="0"/>
            </a:br>
            <a:r>
              <a:rPr lang="en-GB" altLang="en-US" sz="3400" dirty="0" smtClean="0"/>
              <a:t>Chairman, British Airways 1994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28775"/>
            <a:ext cx="7704137" cy="41767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GB" altLang="en-US" smtClean="0"/>
              <a:t>   </a:t>
            </a:r>
            <a:r>
              <a:rPr lang="en-GB" altLang="en-US" sz="3000" smtClean="0"/>
              <a:t>Tourism and the travel industry “is essentially</a:t>
            </a:r>
            <a:r>
              <a:rPr lang="en-GB" altLang="en-US" sz="3000" b="1" smtClean="0"/>
              <a:t> the renting out for short-term lets, of other people’s environments, </a:t>
            </a:r>
            <a:r>
              <a:rPr lang="en-GB" altLang="en-US" sz="3000" smtClean="0"/>
              <a:t>whether that is a coastline, a city, a mountain range or a rainforest. These ‘products’ must be kept fresh and unsullied not just for the next day, but for every tomorrow</a:t>
            </a:r>
            <a:r>
              <a:rPr lang="en-GB" altLang="en-US" sz="3000" b="1" smtClean="0"/>
              <a:t>”</a:t>
            </a:r>
            <a:endParaRPr lang="en-GB" altLang="en-US" sz="300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1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Who pays? 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17032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531" y="1281311"/>
            <a:ext cx="211455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6096" y="1052736"/>
            <a:ext cx="295232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Local council tax payers? </a:t>
            </a:r>
          </a:p>
          <a:p>
            <a:endParaRPr lang="en-GB" sz="2800" b="1" dirty="0"/>
          </a:p>
          <a:p>
            <a:r>
              <a:rPr lang="en-GB" sz="2800" b="1" dirty="0" smtClean="0"/>
              <a:t>Users?</a:t>
            </a:r>
          </a:p>
          <a:p>
            <a:endParaRPr lang="en-GB" sz="2800" b="1" dirty="0"/>
          </a:p>
          <a:p>
            <a:r>
              <a:rPr lang="en-GB" sz="2800" b="1" dirty="0" smtClean="0"/>
              <a:t>Commercial users?</a:t>
            </a:r>
          </a:p>
          <a:p>
            <a:endParaRPr lang="en-GB" sz="2800" b="1" dirty="0"/>
          </a:p>
          <a:p>
            <a:r>
              <a:rPr lang="en-GB" sz="2800" b="1" dirty="0" smtClean="0"/>
              <a:t>Tourism businesses?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993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Limits to Growth 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219200"/>
            <a:ext cx="4040188" cy="639762"/>
          </a:xfrm>
        </p:spPr>
        <p:txBody>
          <a:bodyPr>
            <a:normAutofit fontScale="25000" lnSpcReduction="20000"/>
          </a:bodyPr>
          <a:lstStyle/>
          <a:p>
            <a:endParaRPr lang="en-GB" dirty="0" smtClean="0"/>
          </a:p>
          <a:p>
            <a:endParaRPr lang="en-GB" sz="4000" dirty="0"/>
          </a:p>
          <a:p>
            <a:r>
              <a:rPr lang="en-GB" sz="11200" dirty="0" smtClean="0"/>
              <a:t>Environmental </a:t>
            </a:r>
            <a:endParaRPr lang="en-GB" sz="11200" dirty="0"/>
          </a:p>
          <a:p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/>
          </a:p>
          <a:p>
            <a:endParaRPr lang="en-GB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572000" y="1219200"/>
            <a:ext cx="4041775" cy="639762"/>
          </a:xfrm>
        </p:spPr>
        <p:txBody>
          <a:bodyPr>
            <a:normAutofit fontScale="25000" lnSpcReduction="20000"/>
          </a:bodyPr>
          <a:lstStyle/>
          <a:p>
            <a:endParaRPr lang="en-GB" dirty="0" smtClean="0"/>
          </a:p>
          <a:p>
            <a:endParaRPr lang="en-GB" dirty="0"/>
          </a:p>
          <a:p>
            <a:r>
              <a:rPr lang="en-GB" sz="11200" dirty="0"/>
              <a:t>Social and Economic </a:t>
            </a:r>
          </a:p>
          <a:p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29</a:t>
            </a:fld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828800"/>
            <a:ext cx="2438400" cy="2071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267200"/>
            <a:ext cx="28956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21" y="1701021"/>
            <a:ext cx="3867150" cy="257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51" y="4275438"/>
            <a:ext cx="3162646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29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613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407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‘</a:t>
            </a:r>
            <a:r>
              <a:rPr lang="en-GB" dirty="0" err="1" smtClean="0"/>
              <a:t>Overtourism</a:t>
            </a:r>
            <a:r>
              <a:rPr lang="en-GB" dirty="0" smtClean="0"/>
              <a:t>’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00" y="1268760"/>
            <a:ext cx="3133096" cy="234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784" y="1268761"/>
            <a:ext cx="3539480" cy="234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00" y="3861048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875317"/>
            <a:ext cx="2593208" cy="172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3898496"/>
            <a:ext cx="2664297" cy="149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497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TextBox 9"/>
          <p:cNvSpPr txBox="1">
            <a:spLocks noChangeArrowheads="1"/>
          </p:cNvSpPr>
          <p:nvPr/>
        </p:nvSpPr>
        <p:spPr bwMode="auto">
          <a:xfrm>
            <a:off x="179388" y="6237288"/>
            <a:ext cx="6954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GB" sz="1400" i="1" dirty="0">
                <a:solidFill>
                  <a:srgbClr val="FFFFFF"/>
                </a:solidFill>
                <a:latin typeface="Calibri" pitchFamily="34" charset="0"/>
              </a:rPr>
              <a:t>Taking Responsibility for Tourism by Goodwin</a:t>
            </a:r>
            <a:r>
              <a:rPr lang="en-GB" sz="1400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en-US" sz="1400" dirty="0">
                <a:solidFill>
                  <a:srgbClr val="FFFFFF"/>
                </a:solidFill>
                <a:latin typeface="Calibri" pitchFamily="34" charset="0"/>
              </a:rPr>
              <a:t> ISBN  978-1-906884-39-0</a:t>
            </a:r>
          </a:p>
          <a:p>
            <a:pPr algn="ctr" eaLnBrk="1" hangingPunct="1"/>
            <a:r>
              <a:rPr lang="en-US" sz="1400" dirty="0">
                <a:solidFill>
                  <a:srgbClr val="FFFFFF"/>
                </a:solidFill>
                <a:latin typeface="Calibri" pitchFamily="34" charset="0"/>
              </a:rPr>
              <a:t>© 2011 Goodfellow Publishers</a:t>
            </a:r>
            <a:endParaRPr lang="en-GB" sz="14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3189" name="TextBox 11"/>
          <p:cNvSpPr txBox="1">
            <a:spLocks noChangeArrowheads="1"/>
          </p:cNvSpPr>
          <p:nvPr/>
        </p:nvSpPr>
        <p:spPr bwMode="auto">
          <a:xfrm>
            <a:off x="4932363" y="981075"/>
            <a:ext cx="38163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GB" sz="36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/>
            <a:endParaRPr lang="en-GB" sz="36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3190" name="TextBox 1"/>
          <p:cNvSpPr txBox="1">
            <a:spLocks noChangeArrowheads="1"/>
          </p:cNvSpPr>
          <p:nvPr/>
        </p:nvSpPr>
        <p:spPr bwMode="auto">
          <a:xfrm>
            <a:off x="4392613" y="2682796"/>
            <a:ext cx="4751387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200" dirty="0" smtClean="0">
                <a:solidFill>
                  <a:srgbClr val="000000"/>
                </a:solidFill>
                <a:latin typeface="Calibri" pitchFamily="34" charset="0"/>
              </a:rPr>
              <a:t>responsibletourismpartnership.org</a:t>
            </a:r>
          </a:p>
          <a:p>
            <a:r>
              <a:rPr lang="en-GB" sz="2200" dirty="0" smtClean="0">
                <a:solidFill>
                  <a:srgbClr val="000000"/>
                </a:solidFill>
                <a:latin typeface="Calibri" pitchFamily="34" charset="0"/>
              </a:rPr>
              <a:t>www.icrtourism.org</a:t>
            </a:r>
            <a:endParaRPr lang="en-GB" sz="2200" dirty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/>
            <a:r>
              <a:rPr lang="en-GB" sz="2200" dirty="0" smtClean="0">
                <a:solidFill>
                  <a:srgbClr val="000000"/>
                </a:solidFill>
                <a:latin typeface="Calibri" pitchFamily="34" charset="0"/>
              </a:rPr>
              <a:t>www.haroldgoodwin.info</a:t>
            </a:r>
          </a:p>
          <a:p>
            <a:pPr eaLnBrk="1" hangingPunct="1"/>
            <a:endParaRPr lang="en-GB" sz="22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/>
            <a:r>
              <a:rPr lang="en-GB" sz="2200" dirty="0" smtClean="0">
                <a:solidFill>
                  <a:srgbClr val="000000"/>
                </a:solidFill>
                <a:latin typeface="Calibri" pitchFamily="34" charset="0"/>
              </a:rPr>
              <a:t>harold@haroldgoodwin.info</a:t>
            </a:r>
          </a:p>
          <a:p>
            <a:pPr eaLnBrk="1" hangingPunct="1"/>
            <a:endParaRPr lang="en-GB" sz="2200" dirty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/>
            <a:endParaRPr lang="en-GB" sz="22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/>
            <a:endParaRPr lang="en-GB" sz="2200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036" y="63154"/>
            <a:ext cx="1627844" cy="25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9633"/>
            <a:ext cx="28575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869160"/>
            <a:ext cx="3925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www.goodfellowpublishers.com</a:t>
            </a:r>
            <a:r>
              <a:rPr lang="en-US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74938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6633"/>
            <a:ext cx="7848600" cy="1224136"/>
          </a:xfrm>
        </p:spPr>
        <p:txBody>
          <a:bodyPr>
            <a:normAutofit fontScale="90000"/>
          </a:bodyPr>
          <a:lstStyle/>
          <a:p>
            <a:r>
              <a:rPr lang="en-GB" altLang="en-US" dirty="0" smtClean="0"/>
              <a:t>Sustainable Development: a  </a:t>
            </a:r>
            <a:r>
              <a:rPr lang="en-GB" altLang="en-US" dirty="0"/>
              <a:t>long </a:t>
            </a:r>
            <a:r>
              <a:rPr lang="en-GB" altLang="en-US" dirty="0" smtClean="0"/>
              <a:t>history?</a:t>
            </a:r>
            <a:endParaRPr lang="en-US" altLang="en-US" dirty="0"/>
          </a:p>
        </p:txBody>
      </p:sp>
      <p:sp>
        <p:nvSpPr>
          <p:cNvPr id="68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556791"/>
            <a:ext cx="8784976" cy="4276939"/>
          </a:xfrm>
        </p:spPr>
        <p:txBody>
          <a:bodyPr/>
          <a:lstStyle/>
          <a:p>
            <a:r>
              <a:rPr lang="en-GB" altLang="en-US" sz="2400" dirty="0">
                <a:solidFill>
                  <a:srgbClr val="C00000"/>
                </a:solidFill>
              </a:rPr>
              <a:t>1972 </a:t>
            </a:r>
            <a:r>
              <a:rPr lang="en-GB" altLang="en-US" sz="2400" dirty="0"/>
              <a:t>World Commission on Environment &amp; Development </a:t>
            </a:r>
          </a:p>
          <a:p>
            <a:r>
              <a:rPr lang="en-GB" altLang="en-US" sz="2400" dirty="0"/>
              <a:t>1980 World Conservation Strategy</a:t>
            </a:r>
          </a:p>
          <a:p>
            <a:r>
              <a:rPr lang="en-GB" altLang="en-US" sz="2400" dirty="0"/>
              <a:t>1987 </a:t>
            </a:r>
            <a:r>
              <a:rPr lang="en-GB" altLang="en-US" sz="2400" dirty="0" err="1"/>
              <a:t>Brundtland</a:t>
            </a:r>
            <a:r>
              <a:rPr lang="en-GB" altLang="en-US" sz="2400" dirty="0"/>
              <a:t> Report &amp; Our Common Future </a:t>
            </a:r>
          </a:p>
          <a:p>
            <a:r>
              <a:rPr lang="en-GB" altLang="en-US" sz="2400" dirty="0"/>
              <a:t>1992 Rio Environment &amp; Development –</a:t>
            </a:r>
          </a:p>
          <a:p>
            <a:pPr>
              <a:buFontTx/>
              <a:buNone/>
            </a:pPr>
            <a:r>
              <a:rPr lang="en-GB" altLang="en-US" sz="2400" dirty="0"/>
              <a:t>   </a:t>
            </a:r>
            <a:r>
              <a:rPr lang="en-GB" altLang="en-US" sz="2400" dirty="0" smtClean="0"/>
              <a:t>UN </a:t>
            </a:r>
            <a:r>
              <a:rPr lang="en-GB" altLang="en-US" sz="2400" dirty="0"/>
              <a:t>Commission on Sustainable </a:t>
            </a:r>
            <a:r>
              <a:rPr lang="en-GB" altLang="en-US" sz="2400" dirty="0" smtClean="0"/>
              <a:t>Development</a:t>
            </a:r>
          </a:p>
          <a:p>
            <a:r>
              <a:rPr lang="en-GB" altLang="en-US" sz="2400" dirty="0" smtClean="0"/>
              <a:t>2000 Millennium Development Goals </a:t>
            </a:r>
          </a:p>
          <a:p>
            <a:r>
              <a:rPr lang="en-GB" altLang="en-US" sz="2400" dirty="0" smtClean="0"/>
              <a:t>2002 World Summit on Sustainable Development </a:t>
            </a:r>
          </a:p>
          <a:p>
            <a:r>
              <a:rPr lang="en-GB" altLang="en-US" sz="2400" dirty="0" smtClean="0">
                <a:solidFill>
                  <a:srgbClr val="C00000"/>
                </a:solidFill>
              </a:rPr>
              <a:t>2012</a:t>
            </a:r>
            <a:r>
              <a:rPr lang="en-GB" altLang="en-US" sz="2400" dirty="0" smtClean="0"/>
              <a:t> Rio+20 </a:t>
            </a:r>
          </a:p>
          <a:p>
            <a:r>
              <a:rPr lang="en-GB" altLang="en-US" sz="2400" dirty="0" smtClean="0"/>
              <a:t>Sustainable Development Goals 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98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far have we got?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5</a:t>
            </a:fld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747319"/>
            <a:ext cx="306163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9" y="1676400"/>
            <a:ext cx="38385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119062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91000" y="4576119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10 years of World Responsible Tourism Day</a:t>
            </a:r>
          </a:p>
          <a:p>
            <a:r>
              <a:rPr lang="en-GB" dirty="0" smtClean="0"/>
              <a:t>20 years of Responsible Tourism in South Africa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Success?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Make a living</a:t>
            </a:r>
          </a:p>
          <a:p>
            <a:r>
              <a:rPr lang="en-GB" dirty="0" smtClean="0"/>
              <a:t>Make a profit </a:t>
            </a:r>
          </a:p>
          <a:p>
            <a:r>
              <a:rPr lang="en-GB" dirty="0" smtClean="0"/>
              <a:t>Achieve change</a:t>
            </a:r>
          </a:p>
          <a:p>
            <a:r>
              <a:rPr lang="en-GB" dirty="0" smtClean="0"/>
              <a:t>Gain power, status, prestige </a:t>
            </a:r>
            <a:endParaRPr lang="en-GB" dirty="0" smtClean="0"/>
          </a:p>
          <a:p>
            <a:r>
              <a:rPr lang="en-GB" dirty="0" smtClean="0"/>
              <a:t>When locals throve we thrive </a:t>
            </a:r>
            <a:endParaRPr lang="en-GB" dirty="0" smtClean="0"/>
          </a:p>
          <a:p>
            <a:r>
              <a:rPr lang="en-GB" dirty="0" smtClean="0"/>
              <a:t>be popular/liked?</a:t>
            </a:r>
          </a:p>
          <a:p>
            <a:r>
              <a:rPr lang="en-GB" dirty="0" smtClean="0"/>
              <a:t>Make the world a better place </a:t>
            </a:r>
          </a:p>
          <a:p>
            <a:r>
              <a:rPr lang="en-GB" dirty="0" smtClean="0"/>
              <a:t>work life balance </a:t>
            </a:r>
          </a:p>
          <a:p>
            <a:r>
              <a:rPr lang="en-GB" dirty="0" smtClean="0"/>
              <a:t>Copied/imitated 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6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4038600" cy="247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0"/>
            <a:ext cx="4502815" cy="2616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3000" y="594360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C00000"/>
                </a:solidFill>
              </a:rPr>
              <a:t>making better places to live in ……</a:t>
            </a:r>
            <a:endParaRPr lang="en-GB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33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Someone else's problem?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4000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62" y="1066800"/>
            <a:ext cx="4447918" cy="378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48" y="4008382"/>
            <a:ext cx="5296272" cy="250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91200" y="4860747"/>
            <a:ext cx="3276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 smtClean="0"/>
              <a:t>Word of mouth 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Irresponsibility 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Hotels are not the attraction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Asymmetrical contracts 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Can damage the destination, confidence is essential to success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973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TRAFFIC</a:t>
            </a:r>
            <a:endParaRPr lang="en-GB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0808"/>
            <a:ext cx="5379786" cy="361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09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The Responsible Tourism Movement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Activists and pioneers</a:t>
            </a:r>
          </a:p>
          <a:p>
            <a:r>
              <a:rPr lang="en-GB" dirty="0" smtClean="0"/>
              <a:t>Progressives </a:t>
            </a:r>
          </a:p>
          <a:p>
            <a:r>
              <a:rPr lang="en-GB" dirty="0" smtClean="0"/>
              <a:t>Mainstream </a:t>
            </a:r>
          </a:p>
          <a:p>
            <a:r>
              <a:rPr lang="en-GB" dirty="0" smtClean="0"/>
              <a:t>Laggards</a:t>
            </a:r>
          </a:p>
          <a:p>
            <a:r>
              <a:rPr lang="en-GB" dirty="0" smtClean="0"/>
              <a:t>Free loaders </a:t>
            </a:r>
          </a:p>
          <a:p>
            <a:r>
              <a:rPr lang="en-GB" dirty="0" smtClean="0"/>
              <a:t>Irresponsible </a:t>
            </a:r>
          </a:p>
          <a:p>
            <a:endParaRPr lang="en-GB" dirty="0" smtClean="0"/>
          </a:p>
          <a:p>
            <a:r>
              <a:rPr lang="en-GB" dirty="0" smtClean="0"/>
              <a:t>Not mutually exclusive categories </a:t>
            </a:r>
          </a:p>
          <a:p>
            <a:r>
              <a:rPr lang="en-GB" dirty="0" smtClean="0"/>
              <a:t>Destinations are the sum of all the service providers and attractions – responsible &amp; irresponsible ….. 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No one addresses all the issues</a:t>
            </a:r>
          </a:p>
          <a:p>
            <a:endParaRPr lang="en-GB" dirty="0"/>
          </a:p>
          <a:p>
            <a:r>
              <a:rPr lang="en-GB" dirty="0" smtClean="0"/>
              <a:t>Select those issues which are </a:t>
            </a:r>
          </a:p>
          <a:p>
            <a:pPr lvl="1"/>
            <a:r>
              <a:rPr lang="en-GB" dirty="0"/>
              <a:t>l</a:t>
            </a:r>
            <a:r>
              <a:rPr lang="en-GB" dirty="0" smtClean="0"/>
              <a:t>ocally significant </a:t>
            </a:r>
          </a:p>
          <a:p>
            <a:pPr lvl="1"/>
            <a:r>
              <a:rPr lang="en-GB" dirty="0" smtClean="0"/>
              <a:t>can be addressed through tourism</a:t>
            </a:r>
          </a:p>
          <a:p>
            <a:pPr lvl="1"/>
            <a:r>
              <a:rPr lang="en-GB" dirty="0" smtClean="0"/>
              <a:t>where you can make a difference </a:t>
            </a:r>
          </a:p>
          <a:p>
            <a:pPr lvl="1"/>
            <a:r>
              <a:rPr lang="en-GB" dirty="0"/>
              <a:t>f</a:t>
            </a:r>
            <a:r>
              <a:rPr lang="en-GB" dirty="0" smtClean="0"/>
              <a:t>ocus is critical – it is not about long lists </a:t>
            </a:r>
          </a:p>
          <a:p>
            <a:pPr lvl="1"/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www.haroldgoodwin.info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8F966-F7B8-4E5D-AC44-A2FF792D769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89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</TotalTime>
  <Words>871</Words>
  <Application>Microsoft Office PowerPoint</Application>
  <PresentationFormat>On-screen Show (4:3)</PresentationFormat>
  <Paragraphs>215</Paragraphs>
  <Slides>31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Office Theme</vt:lpstr>
      <vt:lpstr>Custom Design</vt:lpstr>
      <vt:lpstr>Success in Responsible Tourism? How would we know it if we saw it?</vt:lpstr>
      <vt:lpstr>PowerPoint Presentation</vt:lpstr>
      <vt:lpstr>PowerPoint Presentation</vt:lpstr>
      <vt:lpstr>Sustainable Development: a  long history?</vt:lpstr>
      <vt:lpstr>How far have we got?</vt:lpstr>
      <vt:lpstr>Success?</vt:lpstr>
      <vt:lpstr>Someone else's problem?</vt:lpstr>
      <vt:lpstr>TRAFFIC</vt:lpstr>
      <vt:lpstr>The Responsible Tourism Movement</vt:lpstr>
      <vt:lpstr>Are you a thrower of starfish? </vt:lpstr>
      <vt:lpstr>“Sustainable and Responsible” </vt:lpstr>
      <vt:lpstr>The challenge….. </vt:lpstr>
      <vt:lpstr>The opposite is Irresponsible</vt:lpstr>
      <vt:lpstr>Irresponsible tourists</vt:lpstr>
      <vt:lpstr>Successful tourist destinations</vt:lpstr>
      <vt:lpstr>Core values of Responsible Tourism </vt:lpstr>
      <vt:lpstr>PowerPoint Presentation</vt:lpstr>
      <vt:lpstr>PowerPoint Presentation</vt:lpstr>
      <vt:lpstr>WTM Portfolio: Responsible Tourism </vt:lpstr>
      <vt:lpstr>WTM London 2016</vt:lpstr>
      <vt:lpstr>WRTD </vt:lpstr>
      <vt:lpstr>PowerPoint Presentation</vt:lpstr>
      <vt:lpstr>PowerPoint Presentation</vt:lpstr>
      <vt:lpstr>2017</vt:lpstr>
      <vt:lpstr>PowerPoint Presentation</vt:lpstr>
      <vt:lpstr>Tourism is a polluting industry </vt:lpstr>
      <vt:lpstr>Sir Colin Marshall  Chairman, British Airways 1994</vt:lpstr>
      <vt:lpstr>Who pays? </vt:lpstr>
      <vt:lpstr>Limits to Growth </vt:lpstr>
      <vt:lpstr>‘Overtourism’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Harold</dc:creator>
  <cp:lastModifiedBy>Harold Goodwin</cp:lastModifiedBy>
  <cp:revision>64</cp:revision>
  <dcterms:created xsi:type="dcterms:W3CDTF">2016-06-05T19:49:12Z</dcterms:created>
  <dcterms:modified xsi:type="dcterms:W3CDTF">2016-10-06T11:23:03Z</dcterms:modified>
</cp:coreProperties>
</file>